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6"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12/11/2014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12/11/2014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12/11/2014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12/11/2014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12/11/2014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12/11/2014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12/11/2014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12/11/2014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12/11/2014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12/11/2014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12/11/2014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12/11/2014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pPr algn="ctr"/>
            <a:r>
              <a:rPr lang="en-US" b="1" dirty="0" smtClean="0">
                <a:solidFill>
                  <a:schemeClr val="bg1"/>
                </a:solidFill>
              </a:rPr>
              <a:t>Sit side-by-side with your partner</a:t>
            </a:r>
            <a:endParaRPr lang="en-US" b="1" dirty="0">
              <a:solidFill>
                <a:schemeClr val="bg1"/>
              </a:solidFill>
            </a:endParaRPr>
          </a:p>
        </p:txBody>
      </p:sp>
      <p:sp>
        <p:nvSpPr>
          <p:cNvPr id="3" name="Content Placeholder 2"/>
          <p:cNvSpPr>
            <a:spLocks noGrp="1"/>
          </p:cNvSpPr>
          <p:nvPr>
            <p:ph idx="1"/>
          </p:nvPr>
        </p:nvSpPr>
        <p:spPr>
          <a:xfrm>
            <a:off x="838200" y="1825624"/>
            <a:ext cx="10515600" cy="4657553"/>
          </a:xfrm>
          <a:solidFill>
            <a:schemeClr val="accent2"/>
          </a:solidFill>
        </p:spPr>
        <p:txBody>
          <a:bodyPr>
            <a:noAutofit/>
          </a:bodyPr>
          <a:lstStyle/>
          <a:p>
            <a:r>
              <a:rPr lang="en-US" sz="4400" dirty="0" smtClean="0">
                <a:solidFill>
                  <a:schemeClr val="bg1"/>
                </a:solidFill>
              </a:rPr>
              <a:t>Place all evidence on your desk: </a:t>
            </a:r>
          </a:p>
          <a:p>
            <a:r>
              <a:rPr lang="en-US" sz="4400" dirty="0" smtClean="0">
                <a:solidFill>
                  <a:schemeClr val="bg1"/>
                </a:solidFill>
              </a:rPr>
              <a:t>The </a:t>
            </a:r>
            <a:r>
              <a:rPr lang="en-US" sz="4400" i="1" dirty="0" smtClean="0">
                <a:solidFill>
                  <a:schemeClr val="bg1"/>
                </a:solidFill>
              </a:rPr>
              <a:t>Medieval Life and Times on Marco Polo </a:t>
            </a:r>
            <a:r>
              <a:rPr lang="en-US" sz="4400" dirty="0" smtClean="0">
                <a:solidFill>
                  <a:schemeClr val="bg1"/>
                </a:solidFill>
              </a:rPr>
              <a:t>(</a:t>
            </a:r>
            <a:r>
              <a:rPr lang="en-US" sz="4400" dirty="0" err="1" smtClean="0">
                <a:solidFill>
                  <a:schemeClr val="bg1"/>
                </a:solidFill>
              </a:rPr>
              <a:t>Webquest</a:t>
            </a:r>
            <a:r>
              <a:rPr lang="en-US" sz="4400" dirty="0" smtClean="0">
                <a:solidFill>
                  <a:schemeClr val="bg1"/>
                </a:solidFill>
              </a:rPr>
              <a:t>)</a:t>
            </a:r>
          </a:p>
          <a:p>
            <a:r>
              <a:rPr lang="en-US" sz="4400" dirty="0" smtClean="0">
                <a:solidFill>
                  <a:schemeClr val="bg1"/>
                </a:solidFill>
              </a:rPr>
              <a:t>The Video notes on Marco Polo by </a:t>
            </a:r>
            <a:r>
              <a:rPr lang="en-US" sz="4400" i="1" dirty="0" err="1" smtClean="0">
                <a:solidFill>
                  <a:schemeClr val="bg1"/>
                </a:solidFill>
              </a:rPr>
              <a:t>DolbeareWaltonMC</a:t>
            </a:r>
            <a:r>
              <a:rPr lang="en-US" sz="4400" dirty="0" smtClean="0">
                <a:solidFill>
                  <a:schemeClr val="bg1"/>
                </a:solidFill>
              </a:rPr>
              <a:t> </a:t>
            </a:r>
          </a:p>
          <a:p>
            <a:r>
              <a:rPr lang="en-US" sz="4400" dirty="0" smtClean="0">
                <a:solidFill>
                  <a:schemeClr val="bg1"/>
                </a:solidFill>
              </a:rPr>
              <a:t>Mr. Roughton Law and Order History Investigation</a:t>
            </a:r>
            <a:endParaRPr lang="en-US" sz="3600" dirty="0" smtClean="0"/>
          </a:p>
          <a:p>
            <a:pPr marL="0" indent="0">
              <a:buNone/>
            </a:pPr>
            <a:r>
              <a:rPr lang="en-US" sz="3600" dirty="0" smtClean="0"/>
              <a:t> </a:t>
            </a:r>
            <a:endParaRPr lang="en-US" sz="3600" dirty="0"/>
          </a:p>
        </p:txBody>
      </p:sp>
    </p:spTree>
    <p:extLst>
      <p:ext uri="{BB962C8B-B14F-4D97-AF65-F5344CB8AC3E}">
        <p14:creationId xmlns:p14="http://schemas.microsoft.com/office/powerpoint/2010/main" val="3924016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94" y="447503"/>
            <a:ext cx="10515600" cy="1325563"/>
          </a:xfrm>
          <a:solidFill>
            <a:srgbClr val="FFFF00"/>
          </a:solidFill>
        </p:spPr>
        <p:txBody>
          <a:bodyPr>
            <a:normAutofit/>
          </a:bodyPr>
          <a:lstStyle/>
          <a:p>
            <a:pPr algn="ctr"/>
            <a:r>
              <a:rPr lang="en-US" sz="4000" b="1" dirty="0" smtClean="0">
                <a:solidFill>
                  <a:schemeClr val="bg1"/>
                </a:solidFill>
              </a:rPr>
              <a:t>Did Marco Polo go to China or not?</a:t>
            </a:r>
            <a:endParaRPr lang="en-US" sz="4000" b="1" dirty="0">
              <a:solidFill>
                <a:schemeClr val="bg1"/>
              </a:solidFill>
            </a:endParaRPr>
          </a:p>
        </p:txBody>
      </p:sp>
      <p:sp>
        <p:nvSpPr>
          <p:cNvPr id="3" name="Content Placeholder 2"/>
          <p:cNvSpPr>
            <a:spLocks noGrp="1"/>
          </p:cNvSpPr>
          <p:nvPr>
            <p:ph idx="1"/>
          </p:nvPr>
        </p:nvSpPr>
        <p:spPr>
          <a:xfrm>
            <a:off x="706394" y="2089235"/>
            <a:ext cx="10515600" cy="4657553"/>
          </a:xfrm>
          <a:solidFill>
            <a:schemeClr val="accent2">
              <a:lumMod val="20000"/>
              <a:lumOff val="80000"/>
            </a:schemeClr>
          </a:solidFill>
        </p:spPr>
        <p:txBody>
          <a:bodyPr>
            <a:noAutofit/>
          </a:bodyPr>
          <a:lstStyle/>
          <a:p>
            <a:pPr marL="0" indent="0">
              <a:buNone/>
            </a:pPr>
            <a:endParaRPr lang="en-US" sz="3600" dirty="0">
              <a:solidFill>
                <a:schemeClr val="bg1"/>
              </a:solidFill>
            </a:endParaRPr>
          </a:p>
          <a:p>
            <a:r>
              <a:rPr lang="en-US" sz="3600" dirty="0" smtClean="0">
                <a:solidFill>
                  <a:schemeClr val="bg1"/>
                </a:solidFill>
              </a:rPr>
              <a:t>With your partner, discuss agree on an answer to the question. This is your CLAIM. Raise your hand when you have agreed on your claim.</a:t>
            </a:r>
          </a:p>
          <a:p>
            <a:r>
              <a:rPr lang="en-US" sz="3600" dirty="0">
                <a:solidFill>
                  <a:schemeClr val="bg1"/>
                </a:solidFill>
              </a:rPr>
              <a:t>W</a:t>
            </a:r>
            <a:r>
              <a:rPr lang="en-US" sz="3600" dirty="0" smtClean="0">
                <a:solidFill>
                  <a:schemeClr val="bg1"/>
                </a:solidFill>
              </a:rPr>
              <a:t>rite your CLAIM sentence on a separate sheet of paper.</a:t>
            </a:r>
          </a:p>
          <a:p>
            <a:r>
              <a:rPr lang="en-US" sz="3600" dirty="0" smtClean="0">
                <a:solidFill>
                  <a:schemeClr val="bg1"/>
                </a:solidFill>
              </a:rPr>
              <a:t>Write 2 pieces of evidence from the documents to support your claim.</a:t>
            </a:r>
          </a:p>
        </p:txBody>
      </p:sp>
    </p:spTree>
    <p:extLst>
      <p:ext uri="{BB962C8B-B14F-4D97-AF65-F5344CB8AC3E}">
        <p14:creationId xmlns:p14="http://schemas.microsoft.com/office/powerpoint/2010/main" val="1331269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to write a good evidence “sandwich</a:t>
            </a:r>
            <a:r>
              <a:rPr lang="en-US" sz="5300" dirty="0" smtClean="0"/>
              <a:t>”</a:t>
            </a:r>
            <a:r>
              <a:rPr lang="en-US" sz="1800" dirty="0" smtClean="0"/>
              <a:t> (figurative language)</a:t>
            </a:r>
            <a:r>
              <a:rPr lang="en-US" dirty="0" smtClean="0"/>
              <a:t/>
            </a:r>
            <a:br>
              <a:rPr lang="en-US" dirty="0" smtClean="0"/>
            </a:br>
            <a:endParaRPr lang="en-US" dirty="0"/>
          </a:p>
        </p:txBody>
      </p:sp>
      <p:sp>
        <p:nvSpPr>
          <p:cNvPr id="4" name="Content Placeholder 3"/>
          <p:cNvSpPr>
            <a:spLocks noGrp="1"/>
          </p:cNvSpPr>
          <p:nvPr>
            <p:ph idx="1"/>
          </p:nvPr>
        </p:nvSpPr>
        <p:spPr/>
        <p:txBody>
          <a:bodyPr>
            <a:normAutofit/>
          </a:bodyPr>
          <a:lstStyle/>
          <a:p>
            <a:pPr marL="514350" indent="-514350">
              <a:buFont typeface="Arial" panose="020B0604020202020204" pitchFamily="34" charset="0"/>
              <a:buAutoNum type="arabicPeriod"/>
            </a:pPr>
            <a:r>
              <a:rPr lang="en-US" sz="3200" dirty="0" smtClean="0"/>
              <a:t>Find one quote from the </a:t>
            </a:r>
            <a:r>
              <a:rPr lang="en-US" sz="3200" dirty="0" err="1" smtClean="0"/>
              <a:t>Webquest</a:t>
            </a:r>
            <a:r>
              <a:rPr lang="en-US" sz="3200" dirty="0" smtClean="0"/>
              <a:t> </a:t>
            </a:r>
            <a:r>
              <a:rPr lang="en-US" sz="3200" b="1" dirty="0" smtClean="0">
                <a:solidFill>
                  <a:schemeClr val="tx1"/>
                </a:solidFill>
              </a:rPr>
              <a:t>to </a:t>
            </a:r>
            <a:r>
              <a:rPr lang="en-US" sz="3200" b="1" dirty="0">
                <a:solidFill>
                  <a:schemeClr val="tx1"/>
                </a:solidFill>
              </a:rPr>
              <a:t>support your CLAIM.</a:t>
            </a:r>
            <a:endParaRPr lang="en-US" sz="3200" dirty="0">
              <a:solidFill>
                <a:schemeClr val="tx1"/>
              </a:solidFill>
            </a:endParaRPr>
          </a:p>
          <a:p>
            <a:pPr marL="0" indent="0">
              <a:buNone/>
            </a:pPr>
            <a:endParaRPr lang="en-US" sz="3200" dirty="0" smtClean="0"/>
          </a:p>
          <a:p>
            <a:pPr marL="0" indent="0">
              <a:buNone/>
            </a:pPr>
            <a:r>
              <a:rPr lang="en-US" sz="3200" b="1" dirty="0" smtClean="0">
                <a:solidFill>
                  <a:schemeClr val="tx1"/>
                </a:solidFill>
              </a:rPr>
              <a:t>2. Find one quote from The Marco Polo video that YOU think is good evidence to support your CLAIM.</a:t>
            </a:r>
          </a:p>
          <a:p>
            <a:pPr marL="0" indent="0">
              <a:buNone/>
            </a:pPr>
            <a:endParaRPr lang="en-US" sz="3200" b="1" dirty="0">
              <a:solidFill>
                <a:schemeClr val="tx1"/>
              </a:solidFill>
            </a:endParaRPr>
          </a:p>
          <a:p>
            <a:pPr marL="0" indent="0">
              <a:buNone/>
            </a:pPr>
            <a:r>
              <a:rPr lang="en-US" sz="3200" b="1" dirty="0" smtClean="0">
                <a:solidFill>
                  <a:schemeClr val="tx1"/>
                </a:solidFill>
              </a:rPr>
              <a:t>3. Find one quote from The Law and Order History Investigation that supports your CLAIM.</a:t>
            </a:r>
            <a:endParaRPr lang="en-US" sz="3200" dirty="0" smtClean="0">
              <a:solidFill>
                <a:schemeClr val="tx1"/>
              </a:solidFill>
            </a:endParaRPr>
          </a:p>
          <a:p>
            <a:pPr marL="0" indent="0">
              <a:buNone/>
            </a:pPr>
            <a:endParaRPr lang="en-US" dirty="0"/>
          </a:p>
        </p:txBody>
      </p:sp>
    </p:spTree>
    <p:extLst>
      <p:ext uri="{BB962C8B-B14F-4D97-AF65-F5344CB8AC3E}">
        <p14:creationId xmlns:p14="http://schemas.microsoft.com/office/powerpoint/2010/main" val="332095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fontScale="90000"/>
          </a:bodyPr>
          <a:lstStyle/>
          <a:p>
            <a:pPr lvl="0" eaLnBrk="0" fontAlgn="base" hangingPunct="0">
              <a:lnSpc>
                <a:spcPct val="100000"/>
              </a:lnSpc>
              <a:spcAft>
                <a:spcPct val="0"/>
              </a:spcAft>
            </a:pPr>
            <a:r>
              <a:rPr lang="en-US" altLang="en-US" b="1" dirty="0">
                <a:latin typeface="Arial" panose="020B0604020202020204" pitchFamily="34" charset="0"/>
                <a:ea typeface="Cambria" panose="02040503050406030204" pitchFamily="18" charset="0"/>
                <a:cs typeface="Arial" panose="020B0604020202020204" pitchFamily="34" charset="0"/>
              </a:rPr>
              <a:t>Writing Basic Evidence/Quote Sandwiches</a:t>
            </a:r>
            <a:endParaRPr lang="en-US" altLang="en-US" sz="2400" dirty="0"/>
          </a:p>
        </p:txBody>
      </p:sp>
      <p:sp>
        <p:nvSpPr>
          <p:cNvPr id="4" name="Rectangle 1"/>
          <p:cNvSpPr>
            <a:spLocks noGrp="1" noChangeArrowheads="1"/>
          </p:cNvSpPr>
          <p:nvPr>
            <p:ph idx="1"/>
          </p:nvPr>
        </p:nvSpPr>
        <p:spPr bwMode="auto">
          <a:prstGeom prst="rect">
            <a:avLst/>
          </a:prstGeom>
          <a:solidFill>
            <a:schemeClr val="accent1">
              <a:lumMod val="20000"/>
              <a:lumOff val="80000"/>
            </a:schemeClr>
          </a:solidFill>
          <a:ln>
            <a:noFill/>
          </a:ln>
          <a:effectLst/>
        </p:spPr>
        <p:txBody>
          <a:bodyPr vert="horz" wrap="squar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FF0000"/>
                </a:solidFill>
                <a:effectLst/>
                <a:latin typeface="Arial" panose="020B0604020202020204" pitchFamily="34" charset="0"/>
                <a:ea typeface="Cambria" panose="02040503050406030204" pitchFamily="18" charset="0"/>
                <a:cs typeface="Arial" panose="020B0604020202020204" pitchFamily="34" charset="0"/>
              </a:rPr>
              <a:t>RULE: You may not cite evidence or quotes in your paper unless it is in a “sandwich”.</a:t>
            </a:r>
            <a:endParaRPr kumimoji="0" lang="en-US" altLang="en-US" b="0" i="0" u="none" strike="noStrike" cap="none" normalizeH="0" baseline="0" dirty="0" smtClean="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FF0000"/>
                </a:solidFill>
                <a:effectLst/>
                <a:latin typeface="Arial" panose="020B0604020202020204" pitchFamily="34" charset="0"/>
                <a:ea typeface="Cambria" panose="02040503050406030204" pitchFamily="18" charset="0"/>
                <a:cs typeface="Arial" panose="020B0604020202020204" pitchFamily="34" charset="0"/>
              </a:rPr>
              <a:t>Top part + Middle part + Bottom part</a:t>
            </a:r>
            <a:endParaRPr kumimoji="0" lang="en-US" altLang="en-US" b="0" i="0" u="none"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chemeClr val="tx1"/>
              </a:solidFill>
              <a:effectLst/>
              <a:latin typeface="Arial" panose="020B0604020202020204" pitchFamily="34" charset="0"/>
              <a:ea typeface="Cambria" panose="020405030504060302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chemeClr val="tx1"/>
              </a:solidFill>
              <a:effectLst/>
              <a:latin typeface="Arial" panose="020B0604020202020204" pitchFamily="34" charset="0"/>
              <a:ea typeface="Cambria" panose="020405030504060302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ea typeface="Cambria" panose="02040503050406030204" pitchFamily="18" charset="0"/>
                <a:cs typeface="Arial" panose="020B0604020202020204" pitchFamily="34" charset="0"/>
              </a:rPr>
              <a:t>	</a:t>
            </a:r>
            <a:endParaRPr kumimoji="0" lang="en-US" alt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4270206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200" b="1" dirty="0"/>
              <a:t>Example to support a CLAIM </a:t>
            </a:r>
            <a:r>
              <a:rPr lang="en-US" sz="3200" b="1" dirty="0" smtClean="0"/>
              <a:t>that Marco Polo did go to China.</a:t>
            </a:r>
            <a:r>
              <a:rPr lang="en-US" sz="2400" dirty="0"/>
              <a:t/>
            </a:r>
            <a:br>
              <a:rPr lang="en-US" sz="2400" dirty="0"/>
            </a:br>
            <a:endParaRPr lang="en-US" sz="2400" dirty="0"/>
          </a:p>
        </p:txBody>
      </p:sp>
      <p:sp>
        <p:nvSpPr>
          <p:cNvPr id="6" name="Content Placeholder 5"/>
          <p:cNvSpPr>
            <a:spLocks noGrp="1"/>
          </p:cNvSpPr>
          <p:nvPr>
            <p:ph idx="1"/>
          </p:nvPr>
        </p:nvSpPr>
        <p:spPr>
          <a:solidFill>
            <a:schemeClr val="accent1">
              <a:lumMod val="60000"/>
              <a:lumOff val="40000"/>
            </a:schemeClr>
          </a:solidFill>
        </p:spPr>
        <p:txBody>
          <a:bodyPr>
            <a:normAutofit/>
          </a:bodyPr>
          <a:lstStyle/>
          <a:p>
            <a:pPr marL="0" indent="0">
              <a:buNone/>
            </a:pPr>
            <a:r>
              <a:rPr lang="en-US" dirty="0" smtClean="0">
                <a:solidFill>
                  <a:srgbClr val="FFFF00"/>
                </a:solidFill>
              </a:rPr>
              <a:t>The Medieval Life and Times website states, </a:t>
            </a:r>
            <a:r>
              <a:rPr lang="en-US" dirty="0" smtClean="0">
                <a:solidFill>
                  <a:schemeClr val="bg1"/>
                </a:solidFill>
              </a:rPr>
              <a:t>“</a:t>
            </a:r>
            <a:r>
              <a:rPr lang="en-US" b="1" dirty="0">
                <a:solidFill>
                  <a:schemeClr val="bg1"/>
                </a:solidFill>
              </a:rPr>
              <a:t>Important positions at the Chinese court were given to Marco Polo's father and uncle, and so they and Marco Polo lived in the country for some years. Marco Polo studied the Chinese language, and it was not very long before he could speak </a:t>
            </a:r>
            <a:r>
              <a:rPr lang="en-US" b="1" dirty="0" smtClean="0">
                <a:solidFill>
                  <a:schemeClr val="bg1"/>
                </a:solidFill>
              </a:rPr>
              <a:t>it.”</a:t>
            </a:r>
            <a:endParaRPr lang="en-US" dirty="0" smtClean="0">
              <a:solidFill>
                <a:schemeClr val="bg1"/>
              </a:solidFill>
            </a:endParaRPr>
          </a:p>
          <a:p>
            <a:pPr marL="0" indent="0">
              <a:buNone/>
            </a:pPr>
            <a:r>
              <a:rPr lang="en-US" dirty="0" smtClean="0">
                <a:solidFill>
                  <a:srgbClr val="FF0000"/>
                </a:solidFill>
              </a:rPr>
              <a:t>Basically, this states that the Polo’s did spend time in China and implies that Polo and his father were given duties allowing them to make decisions in the empire. </a:t>
            </a:r>
          </a:p>
          <a:p>
            <a:pPr marL="0" indent="0">
              <a:buNone/>
            </a:pPr>
            <a:r>
              <a:rPr lang="en-US" dirty="0" smtClean="0">
                <a:solidFill>
                  <a:srgbClr val="0070C0"/>
                </a:solidFill>
              </a:rPr>
              <a:t>This evidence matters to the claim because the quote directly states that the Polo’s spent time in China.</a:t>
            </a:r>
            <a:endParaRPr lang="en-US" dirty="0"/>
          </a:p>
        </p:txBody>
      </p:sp>
    </p:spTree>
    <p:extLst>
      <p:ext uri="{BB962C8B-B14F-4D97-AF65-F5344CB8AC3E}">
        <p14:creationId xmlns:p14="http://schemas.microsoft.com/office/powerpoint/2010/main" val="1466452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sz="4000" b="1" dirty="0"/>
              <a:t>Example to support a </a:t>
            </a:r>
            <a:r>
              <a:rPr lang="en-US" sz="4000" b="1" dirty="0" smtClean="0"/>
              <a:t>CLAIM that Marco Polo did not go to China.</a:t>
            </a:r>
            <a:r>
              <a:rPr lang="en-US" sz="2400" dirty="0"/>
              <a:t/>
            </a:r>
            <a:br>
              <a:rPr lang="en-US" sz="2400" dirty="0"/>
            </a:br>
            <a:endParaRPr lang="en-US" sz="2400" dirty="0"/>
          </a:p>
        </p:txBody>
      </p:sp>
      <p:sp>
        <p:nvSpPr>
          <p:cNvPr id="6" name="Content Placeholder 5"/>
          <p:cNvSpPr>
            <a:spLocks noGrp="1"/>
          </p:cNvSpPr>
          <p:nvPr>
            <p:ph idx="1"/>
          </p:nvPr>
        </p:nvSpPr>
        <p:spPr>
          <a:solidFill>
            <a:schemeClr val="accent1">
              <a:lumMod val="60000"/>
              <a:lumOff val="40000"/>
            </a:schemeClr>
          </a:solidFill>
        </p:spPr>
        <p:txBody>
          <a:bodyPr/>
          <a:lstStyle/>
          <a:p>
            <a:endParaRPr lang="en-US" dirty="0"/>
          </a:p>
          <a:p>
            <a:pPr marL="0" indent="0">
              <a:buNone/>
            </a:pPr>
            <a:r>
              <a:rPr lang="en-US" dirty="0" smtClean="0">
                <a:solidFill>
                  <a:srgbClr val="FFFF00"/>
                </a:solidFill>
              </a:rPr>
              <a:t>According to The Law and Order Investigation Exhibit G </a:t>
            </a:r>
            <a:r>
              <a:rPr lang="en-US" dirty="0" err="1" smtClean="0">
                <a:solidFill>
                  <a:schemeClr val="bg1"/>
                </a:solidFill>
              </a:rPr>
              <a:t>Rusticello</a:t>
            </a:r>
            <a:r>
              <a:rPr lang="en-US" dirty="0" smtClean="0">
                <a:solidFill>
                  <a:schemeClr val="bg1"/>
                </a:solidFill>
              </a:rPr>
              <a:t> da Pisa wrote most fiction stories including</a:t>
            </a:r>
            <a:r>
              <a:rPr lang="en-US" dirty="0" smtClean="0">
                <a:solidFill>
                  <a:srgbClr val="FFFF00"/>
                </a:solidFill>
              </a:rPr>
              <a:t> </a:t>
            </a:r>
            <a:r>
              <a:rPr lang="en-US" dirty="0" smtClean="0">
                <a:solidFill>
                  <a:schemeClr val="bg1"/>
                </a:solidFill>
              </a:rPr>
              <a:t>“The Romance of King Arthur and the Magician’s Daughter.”</a:t>
            </a:r>
          </a:p>
          <a:p>
            <a:pPr marL="0" indent="0">
              <a:buNone/>
            </a:pPr>
            <a:r>
              <a:rPr lang="en-US" dirty="0" smtClean="0">
                <a:solidFill>
                  <a:srgbClr val="FF0000"/>
                </a:solidFill>
              </a:rPr>
              <a:t>In other words, the only person who recorded Polo’s travels was written by someone who made things up for a living. </a:t>
            </a:r>
          </a:p>
          <a:p>
            <a:pPr marL="0" indent="0">
              <a:buNone/>
            </a:pPr>
            <a:r>
              <a:rPr lang="en-US" dirty="0" smtClean="0">
                <a:solidFill>
                  <a:srgbClr val="0070C0"/>
                </a:solidFill>
              </a:rPr>
              <a:t>This evidence matters to the claim because it is difficult to believe that everything in the Book </a:t>
            </a:r>
            <a:r>
              <a:rPr lang="en-US" i="1" dirty="0" smtClean="0">
                <a:solidFill>
                  <a:srgbClr val="0070C0"/>
                </a:solidFill>
              </a:rPr>
              <a:t>The Travels of Marco Polo </a:t>
            </a:r>
            <a:r>
              <a:rPr lang="en-US" dirty="0" smtClean="0">
                <a:solidFill>
                  <a:srgbClr val="0070C0"/>
                </a:solidFill>
              </a:rPr>
              <a:t>are factual, questioning the validity of the stories.</a:t>
            </a:r>
            <a:endParaRPr lang="en-US" dirty="0">
              <a:solidFill>
                <a:srgbClr val="0070C0"/>
              </a:solidFill>
            </a:endParaRPr>
          </a:p>
          <a:p>
            <a:endParaRPr lang="en-US" dirty="0"/>
          </a:p>
        </p:txBody>
      </p:sp>
    </p:spTree>
    <p:extLst>
      <p:ext uri="{BB962C8B-B14F-4D97-AF65-F5344CB8AC3E}">
        <p14:creationId xmlns:p14="http://schemas.microsoft.com/office/powerpoint/2010/main" val="925552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031"/>
            <a:ext cx="10515600" cy="1587657"/>
          </a:xfrm>
          <a:solidFill>
            <a:schemeClr val="accent3">
              <a:lumMod val="40000"/>
              <a:lumOff val="60000"/>
            </a:schemeClr>
          </a:solidFill>
        </p:spPr>
        <p:txBody>
          <a:bodyPr>
            <a:normAutofit fontScale="90000"/>
          </a:bodyPr>
          <a:lstStyle/>
          <a:p>
            <a:r>
              <a:rPr lang="en-US" b="1" dirty="0" smtClean="0"/>
              <a:t/>
            </a:r>
            <a:br>
              <a:rPr lang="en-US" b="1" dirty="0" smtClean="0"/>
            </a:br>
            <a:r>
              <a:rPr lang="en-US" b="1" dirty="0" smtClean="0"/>
              <a:t>Did Marco Polo go to China?</a:t>
            </a:r>
            <a:r>
              <a:rPr lang="en-US" sz="3600" dirty="0"/>
              <a:t/>
            </a:r>
            <a:br>
              <a:rPr lang="en-US" sz="3600" dirty="0"/>
            </a:br>
            <a:endParaRPr lang="en-US" dirty="0"/>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en-US" dirty="0" smtClean="0">
                <a:solidFill>
                  <a:schemeClr val="bg1"/>
                </a:solidFill>
              </a:rPr>
              <a:t>Look at the evidence and make a claim:</a:t>
            </a:r>
          </a:p>
          <a:p>
            <a:pPr marL="0" indent="0">
              <a:buNone/>
            </a:pPr>
            <a:endParaRPr lang="en-US" dirty="0">
              <a:solidFill>
                <a:schemeClr val="bg1"/>
              </a:solidFill>
            </a:endParaRPr>
          </a:p>
          <a:p>
            <a:r>
              <a:rPr lang="en-US" b="1" dirty="0" smtClean="0">
                <a:solidFill>
                  <a:schemeClr val="bg1"/>
                </a:solidFill>
              </a:rPr>
              <a:t>Yes, Marco Polo did go to China.</a:t>
            </a:r>
          </a:p>
          <a:p>
            <a:endParaRPr lang="en-US" dirty="0">
              <a:solidFill>
                <a:schemeClr val="bg1"/>
              </a:solidFill>
            </a:endParaRPr>
          </a:p>
          <a:p>
            <a:pPr marL="0" indent="0">
              <a:buNone/>
            </a:pPr>
            <a:r>
              <a:rPr lang="en-US" dirty="0" smtClean="0">
                <a:solidFill>
                  <a:schemeClr val="bg1"/>
                </a:solidFill>
              </a:rPr>
              <a:t>-OR-</a:t>
            </a:r>
          </a:p>
          <a:p>
            <a:pPr marL="0" indent="0">
              <a:buNone/>
            </a:pPr>
            <a:endParaRPr lang="en-US" dirty="0">
              <a:solidFill>
                <a:schemeClr val="bg1"/>
              </a:solidFill>
            </a:endParaRPr>
          </a:p>
          <a:p>
            <a:pPr marL="0" indent="0">
              <a:buNone/>
            </a:pPr>
            <a:r>
              <a:rPr lang="en-US" b="1" dirty="0" smtClean="0">
                <a:solidFill>
                  <a:schemeClr val="bg1"/>
                </a:solidFill>
              </a:rPr>
              <a:t>No, Marco Polo did not go to China.</a:t>
            </a:r>
            <a:r>
              <a:rPr lang="en-US" sz="2000" dirty="0">
                <a:solidFill>
                  <a:schemeClr val="bg1"/>
                </a:solidFill>
              </a:rPr>
              <a:t/>
            </a:r>
            <a:br>
              <a:rPr lang="en-US" sz="2000" dirty="0">
                <a:solidFill>
                  <a:schemeClr val="bg1"/>
                </a:solidFill>
              </a:rPr>
            </a:br>
            <a:endParaRPr lang="en-US" dirty="0">
              <a:solidFill>
                <a:schemeClr val="bg1"/>
              </a:solidFill>
            </a:endParaRPr>
          </a:p>
        </p:txBody>
      </p:sp>
    </p:spTree>
    <p:extLst>
      <p:ext uri="{BB962C8B-B14F-4D97-AF65-F5344CB8AC3E}">
        <p14:creationId xmlns:p14="http://schemas.microsoft.com/office/powerpoint/2010/main" val="4171879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2">
              <a:lumMod val="20000"/>
              <a:lumOff val="80000"/>
            </a:schemeClr>
          </a:solidFill>
        </p:spPr>
        <p:txBody>
          <a:bodyPr>
            <a:normAutofit/>
          </a:bodyPr>
          <a:lstStyle/>
          <a:p>
            <a:r>
              <a:rPr lang="en-US" sz="4000" dirty="0" smtClean="0">
                <a:solidFill>
                  <a:schemeClr val="bg1"/>
                </a:solidFill>
              </a:rPr>
              <a:t>Pick out 2 pieces of evidence from the documents and write one sandwich for each one</a:t>
            </a:r>
            <a:endParaRPr lang="en-US" sz="4000" dirty="0">
              <a:solidFill>
                <a:schemeClr val="bg1"/>
              </a:solidFill>
            </a:endParaRPr>
          </a:p>
        </p:txBody>
      </p:sp>
      <p:sp>
        <p:nvSpPr>
          <p:cNvPr id="8" name="Content Placeholder 7"/>
          <p:cNvSpPr>
            <a:spLocks noGrp="1"/>
          </p:cNvSpPr>
          <p:nvPr>
            <p:ph sz="half" idx="1"/>
          </p:nvPr>
        </p:nvSpPr>
        <p:spPr>
          <a:xfrm>
            <a:off x="1120000" y="1825625"/>
            <a:ext cx="10233800" cy="4351338"/>
          </a:xfrm>
          <a:solidFill>
            <a:srgbClr val="00B0F0"/>
          </a:solidFill>
        </p:spPr>
        <p:txBody>
          <a:bodyPr>
            <a:normAutofit/>
          </a:bodyPr>
          <a:lstStyle/>
          <a:p>
            <a:r>
              <a:rPr lang="en-US" dirty="0" smtClean="0">
                <a:solidFill>
                  <a:srgbClr val="FFFF00"/>
                </a:solidFill>
              </a:rPr>
              <a:t>Introduce the evidence (the top part of the sandwich)</a:t>
            </a:r>
          </a:p>
          <a:p>
            <a:endParaRPr lang="en-US" dirty="0"/>
          </a:p>
          <a:p>
            <a:r>
              <a:rPr lang="en-US" dirty="0" smtClean="0">
                <a:solidFill>
                  <a:schemeClr val="bg1"/>
                </a:solidFill>
              </a:rPr>
              <a:t>The evidence (the middle part)</a:t>
            </a:r>
          </a:p>
          <a:p>
            <a:endParaRPr lang="en-US" dirty="0"/>
          </a:p>
          <a:p>
            <a:pPr marL="0" indent="0">
              <a:buNone/>
            </a:pPr>
            <a:r>
              <a:rPr lang="en-US" dirty="0" smtClean="0"/>
              <a:t>              The bottom part</a:t>
            </a:r>
            <a:r>
              <a:rPr lang="en-US" dirty="0"/>
              <a:t> </a:t>
            </a:r>
            <a:r>
              <a:rPr lang="en-US" dirty="0" smtClean="0"/>
              <a:t>of the sandwich</a:t>
            </a:r>
            <a:endParaRPr lang="en-US" dirty="0"/>
          </a:p>
          <a:p>
            <a:r>
              <a:rPr lang="en-US" dirty="0" smtClean="0">
                <a:solidFill>
                  <a:srgbClr val="FF0000"/>
                </a:solidFill>
              </a:rPr>
              <a:t> What the evidence is saying in your own words</a:t>
            </a:r>
          </a:p>
          <a:p>
            <a:pPr marL="0" indent="0">
              <a:buNone/>
            </a:pPr>
            <a:endParaRPr lang="en-US" dirty="0">
              <a:solidFill>
                <a:srgbClr val="FF0000"/>
              </a:solidFill>
            </a:endParaRPr>
          </a:p>
          <a:p>
            <a:r>
              <a:rPr lang="en-US" dirty="0" smtClean="0">
                <a:solidFill>
                  <a:srgbClr val="0070C0"/>
                </a:solidFill>
              </a:rPr>
              <a:t>Why the evidence matters to your claim</a:t>
            </a:r>
            <a:endParaRPr lang="en-US" dirty="0">
              <a:solidFill>
                <a:srgbClr val="0070C0"/>
              </a:solidFill>
            </a:endParaRPr>
          </a:p>
        </p:txBody>
      </p:sp>
      <p:sp>
        <p:nvSpPr>
          <p:cNvPr id="9" name="Text Placeholder 8"/>
          <p:cNvSpPr>
            <a:spLocks noGrp="1"/>
          </p:cNvSpPr>
          <p:nvPr>
            <p:ph type="body" sz="quarter" idx="4294967295"/>
          </p:nvPr>
        </p:nvSpPr>
        <p:spPr>
          <a:xfrm>
            <a:off x="12997489" y="1825625"/>
            <a:ext cx="5183187" cy="823912"/>
          </a:xfrm>
        </p:spPr>
        <p:txBody>
          <a:bodyPr/>
          <a:lstStyle/>
          <a:p>
            <a:endParaRPr lang="en-US" dirty="0"/>
          </a:p>
        </p:txBody>
      </p:sp>
    </p:spTree>
    <p:extLst>
      <p:ext uri="{BB962C8B-B14F-4D97-AF65-F5344CB8AC3E}">
        <p14:creationId xmlns:p14="http://schemas.microsoft.com/office/powerpoint/2010/main" val="3212663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617</TotalTime>
  <Words>501</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vt:lpstr>
      <vt:lpstr>Corbel</vt:lpstr>
      <vt:lpstr>Depth</vt:lpstr>
      <vt:lpstr>Sit side-by-side with your partner</vt:lpstr>
      <vt:lpstr>Did Marco Polo go to China or not?</vt:lpstr>
      <vt:lpstr>How to write a good evidence “sandwich” (figurative language) </vt:lpstr>
      <vt:lpstr>Writing Basic Evidence/Quote Sandwiches</vt:lpstr>
      <vt:lpstr>Example to support a CLAIM that Marco Polo did go to China. </vt:lpstr>
      <vt:lpstr>Example to support a CLAIM that Marco Polo did not go to China. </vt:lpstr>
      <vt:lpstr> Did Marco Polo go to China? </vt:lpstr>
      <vt:lpstr>Pick out 2 pieces of evidence from the documents and write one sandwich for each one</vt:lpstr>
    </vt:vector>
  </TitlesOfParts>
  <Company>Tracy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O'Hara, Tom</dc:creator>
  <cp:lastModifiedBy>Riddle, Laura</cp:lastModifiedBy>
  <cp:revision>14</cp:revision>
  <dcterms:created xsi:type="dcterms:W3CDTF">2014-11-21T20:18:30Z</dcterms:created>
  <dcterms:modified xsi:type="dcterms:W3CDTF">2014-12-11T22:46:27Z</dcterms:modified>
</cp:coreProperties>
</file>