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ov" ContentType="video/unknown"/>
  <Override PartName="/ppt/notesSlides/notesSlide2.xml" ContentType="application/vnd.openxmlformats-officedocument.presentationml.notesSlid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2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13004800" cy="9753600"/>
  <p:notesSz cx="6858000" cy="9144000"/>
  <p:defaultTextStyle>
    <a:lvl1pPr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1pPr>
    <a:lvl2pPr indent="2286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2pPr>
    <a:lvl3pPr indent="4572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3pPr>
    <a:lvl4pPr indent="6858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4pPr>
    <a:lvl5pPr indent="9144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5pPr>
    <a:lvl6pPr indent="11430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6pPr>
    <a:lvl7pPr indent="13716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7pPr>
    <a:lvl8pPr indent="16002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8pPr>
    <a:lvl9pPr indent="1828800" algn="ctr" defTabSz="584200">
      <a:defRPr sz="3600">
        <a:solidFill>
          <a:srgbClr val="5E5E5E"/>
        </a:solidFill>
        <a:latin typeface="Hoefler Text"/>
        <a:ea typeface="Hoefler Text"/>
        <a:cs typeface="Hoefler Text"/>
        <a:sym typeface="Hoefler Tex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381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 b="off" i="off">
        <a:font>
          <a:latin typeface="Hoefler Text"/>
          <a:ea typeface="Hoefler Text"/>
          <a:cs typeface="Hoefler Text"/>
        </a:font>
        <a:srgbClr val="3C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C5F5E"/>
              </a:solidFill>
              <a:prstDash val="solid"/>
              <a:miter lim="400000"/>
            </a:ln>
          </a:top>
          <a:bottom>
            <a:ln w="12700" cap="flat">
              <a:solidFill>
                <a:srgbClr val="3C5F5E"/>
              </a:solidFill>
              <a:prstDash val="solid"/>
              <a:miter lim="400000"/>
            </a:ln>
          </a:bottom>
          <a:insideH>
            <a:ln w="12700" cap="flat">
              <a:solidFill>
                <a:srgbClr val="3C5F5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3C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C5F5E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5C2C3">
              <a:alpha val="63000"/>
            </a:srgbClr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3C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C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C5F5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2727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354851"/>
              </a:solidFill>
              <a:prstDash val="solid"/>
              <a:miter lim="400000"/>
            </a:ln>
          </a:left>
          <a:right>
            <a:ln w="12700" cap="flat">
              <a:solidFill>
                <a:srgbClr val="354851"/>
              </a:solidFill>
              <a:prstDash val="solid"/>
              <a:miter lim="400000"/>
            </a:ln>
          </a:right>
          <a:top>
            <a:ln w="12700" cap="flat">
              <a:solidFill>
                <a:srgbClr val="354851"/>
              </a:solidFill>
              <a:prstDash val="solid"/>
              <a:miter lim="400000"/>
            </a:ln>
          </a:top>
          <a:bottom>
            <a:ln w="12700" cap="flat">
              <a:solidFill>
                <a:srgbClr val="354851"/>
              </a:solidFill>
              <a:prstDash val="solid"/>
              <a:miter lim="400000"/>
            </a:ln>
          </a:bottom>
          <a:insideH>
            <a:ln w="12700" cap="flat">
              <a:solidFill>
                <a:srgbClr val="354851"/>
              </a:solidFill>
              <a:prstDash val="solid"/>
              <a:miter lim="400000"/>
            </a:ln>
          </a:insideH>
          <a:insideV>
            <a:ln w="12700" cap="flat">
              <a:solidFill>
                <a:srgbClr val="3548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solidFill>
                <a:srgbClr val="3548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4851"/>
              </a:solidFill>
              <a:prstDash val="solid"/>
              <a:miter lim="400000"/>
            </a:ln>
          </a:top>
          <a:bottom>
            <a:ln w="12700" cap="flat">
              <a:solidFill>
                <a:srgbClr val="354851"/>
              </a:solidFill>
              <a:prstDash val="solid"/>
              <a:miter lim="400000"/>
            </a:ln>
          </a:bottom>
          <a:insideH>
            <a:ln w="12700" cap="flat">
              <a:solidFill>
                <a:srgbClr val="354851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79E9E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548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7784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4851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7784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6E4D7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E7E4DC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4E1D9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A99C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9AAA9"/>
              </a:solidFill>
              <a:prstDash val="solid"/>
              <a:miter lim="400000"/>
            </a:ln>
          </a:top>
          <a:bottom>
            <a:ln w="12700" cap="flat">
              <a:solidFill>
                <a:srgbClr val="A9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AA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1" name="Shape 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 Secondary source – hearsay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5" name="Shape 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23333" indent="-423333">
              <a:buSzPct val="100000"/>
              <a:buAutoNum type="arabicPeriod" startAt="1"/>
              <a:defRPr sz="1800"/>
            </a:pPr>
            <a:r>
              <a:rPr sz="2400"/>
              <a:t>World is flat theory- don't want to grab a 1950 encyclopedia, because they have found more current info since then.</a:t>
            </a:r>
            <a:endParaRPr sz="2400"/>
          </a:p>
          <a:p>
            <a:pPr lvl="0" marL="423333" indent="-423333">
              <a:buSzPct val="100000"/>
              <a:buAutoNum type="arabicPeriod" startAt="1"/>
              <a:defRPr sz="1800"/>
            </a:pPr>
            <a:r>
              <a:rPr sz="2400"/>
              <a:t>Holiday inn- Primary source: hearsay. Farther away from source the less reliable. Secondary source: authority. Degree? Hobby?</a:t>
            </a:r>
            <a:endParaRPr sz="2400"/>
          </a:p>
          <a:p>
            <a:pPr lvl="0" marL="423333" indent="-423333">
              <a:buSzPct val="100000"/>
              <a:buAutoNum type="arabicPeriod" startAt="1"/>
              <a:defRPr sz="1800"/>
            </a:pPr>
            <a:r>
              <a:rPr sz="2400"/>
              <a:t>Downton Abbey- plastic water bottle/not authentic. </a:t>
            </a:r>
            <a:endParaRPr sz="2400"/>
          </a:p>
          <a:p>
            <a:pPr lvl="0" marL="423333" indent="-423333">
              <a:buSzPct val="100000"/>
              <a:buAutoNum type="arabicPeriod" startAt="1"/>
              <a:defRPr sz="1800"/>
            </a:pPr>
            <a:r>
              <a:rPr sz="2400"/>
              <a:t>Political cartoon- one percentage changes view</a:t>
            </a:r>
            <a:endParaRPr sz="2400"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787400" y="1511300"/>
            <a:ext cx="11430000" cy="381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276D6D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787400" y="5308600"/>
            <a:ext cx="11430000" cy="1447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Body Level One</a:t>
            </a:r>
            <a:endParaRPr sz="4000">
              <a:solidFill>
                <a:srgbClr val="5E5E5E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Body Level Two</a:t>
            </a:r>
            <a:endParaRPr sz="4000">
              <a:solidFill>
                <a:srgbClr val="5E5E5E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Body Level Three</a:t>
            </a:r>
            <a:endParaRPr sz="4000">
              <a:solidFill>
                <a:srgbClr val="5E5E5E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Body Level Four</a:t>
            </a:r>
            <a:endParaRPr sz="4000">
              <a:solidFill>
                <a:srgbClr val="5E5E5E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787400" y="7188200"/>
            <a:ext cx="11430000" cy="127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276D6D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787400" y="8407400"/>
            <a:ext cx="11430000" cy="1041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Body Level One</a:t>
            </a:r>
            <a:endParaRPr sz="4000">
              <a:solidFill>
                <a:srgbClr val="5E5E5E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Body Level Two</a:t>
            </a:r>
            <a:endParaRPr sz="4000">
              <a:solidFill>
                <a:srgbClr val="5E5E5E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Body Level Three</a:t>
            </a:r>
            <a:endParaRPr sz="4000">
              <a:solidFill>
                <a:srgbClr val="5E5E5E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Body Level Four</a:t>
            </a:r>
            <a:endParaRPr sz="4000">
              <a:solidFill>
                <a:srgbClr val="5E5E5E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787400" y="3657600"/>
            <a:ext cx="114300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457200" y="1244600"/>
            <a:ext cx="5600700" cy="34671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457200" y="4851400"/>
            <a:ext cx="5600700" cy="3632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Body Level One</a:t>
            </a:r>
            <a:endParaRPr sz="4000">
              <a:solidFill>
                <a:srgbClr val="5E5E5E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Body Level Two</a:t>
            </a:r>
            <a:endParaRPr sz="4000">
              <a:solidFill>
                <a:srgbClr val="5E5E5E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Body Level Three</a:t>
            </a:r>
            <a:endParaRPr sz="4000">
              <a:solidFill>
                <a:srgbClr val="5E5E5E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Body Level Four</a:t>
            </a:r>
            <a:endParaRPr sz="4000">
              <a:solidFill>
                <a:srgbClr val="5E5E5E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E5E5E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Body Level One</a:t>
            </a:r>
            <a:endParaRPr sz="3600">
              <a:solidFill>
                <a:srgbClr val="5E5E5E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Body Level Two</a:t>
            </a:r>
            <a:endParaRPr sz="3600">
              <a:solidFill>
                <a:srgbClr val="5E5E5E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Body Level Three</a:t>
            </a:r>
            <a:endParaRPr sz="3600">
              <a:solidFill>
                <a:srgbClr val="5E5E5E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Body Level Four</a:t>
            </a:r>
            <a:endParaRPr sz="3600">
              <a:solidFill>
                <a:srgbClr val="5E5E5E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787400" y="2768600"/>
            <a:ext cx="5486400" cy="5715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2800"/>
              </a:spcBef>
              <a:buBlip>
                <a:blip r:embed="rId2"/>
              </a:buBlip>
              <a:defRPr sz="3000"/>
            </a:lvl1pPr>
            <a:lvl2pPr marL="685800" indent="-342900">
              <a:spcBef>
                <a:spcPts val="2800"/>
              </a:spcBef>
              <a:buBlip>
                <a:blip r:embed="rId2"/>
              </a:buBlip>
              <a:defRPr sz="3000"/>
            </a:lvl2pPr>
            <a:lvl3pPr marL="1028700" indent="-342900">
              <a:spcBef>
                <a:spcPts val="2800"/>
              </a:spcBef>
              <a:buBlip>
                <a:blip r:embed="rId2"/>
              </a:buBlip>
              <a:defRPr sz="3000"/>
            </a:lvl3pPr>
            <a:lvl4pPr marL="1371600" indent="-342900">
              <a:spcBef>
                <a:spcPts val="2800"/>
              </a:spcBef>
              <a:buBlip>
                <a:blip r:embed="rId2"/>
              </a:buBlip>
              <a:defRPr sz="3000"/>
            </a:lvl4pPr>
            <a:lvl5pPr marL="1714500" indent="-3429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E5E5E"/>
                </a:solidFill>
              </a:rPr>
              <a:t>Body Level One</a:t>
            </a:r>
            <a:endParaRPr sz="3000">
              <a:solidFill>
                <a:srgbClr val="5E5E5E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E5E5E"/>
                </a:solidFill>
              </a:rPr>
              <a:t>Body Level Two</a:t>
            </a:r>
            <a:endParaRPr sz="3000">
              <a:solidFill>
                <a:srgbClr val="5E5E5E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E5E5E"/>
                </a:solidFill>
              </a:rPr>
              <a:t>Body Level Three</a:t>
            </a:r>
            <a:endParaRPr sz="3000">
              <a:solidFill>
                <a:srgbClr val="5E5E5E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E5E5E"/>
                </a:solidFill>
              </a:rPr>
              <a:t>Body Level Four</a:t>
            </a:r>
            <a:endParaRPr sz="3000">
              <a:solidFill>
                <a:srgbClr val="5E5E5E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E5E5E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787400" y="1257300"/>
            <a:ext cx="11430000" cy="7239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Body Level One</a:t>
            </a:r>
            <a:endParaRPr sz="3600">
              <a:solidFill>
                <a:srgbClr val="5E5E5E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Body Level Two</a:t>
            </a:r>
            <a:endParaRPr sz="3600">
              <a:solidFill>
                <a:srgbClr val="5E5E5E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Body Level Three</a:t>
            </a:r>
            <a:endParaRPr sz="3600">
              <a:solidFill>
                <a:srgbClr val="5E5E5E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Body Level Four</a:t>
            </a:r>
            <a:endParaRPr sz="3600">
              <a:solidFill>
                <a:srgbClr val="5E5E5E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3 -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Body Level One</a:t>
            </a:r>
            <a:endParaRPr sz="3600">
              <a:solidFill>
                <a:srgbClr val="5E5E5E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Body Level Two</a:t>
            </a:r>
            <a:endParaRPr sz="3600">
              <a:solidFill>
                <a:srgbClr val="5E5E5E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Body Level Three</a:t>
            </a:r>
            <a:endParaRPr sz="3600">
              <a:solidFill>
                <a:srgbClr val="5E5E5E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Body Level Four</a:t>
            </a:r>
            <a:endParaRPr sz="3600">
              <a:solidFill>
                <a:srgbClr val="5E5E5E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spd="med" advClick="1"/>
  <p:txStyles>
    <p:titleStyle>
      <a:lvl1pPr algn="ctr" defTabSz="584200">
        <a:defRPr sz="7800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1pPr>
      <a:lvl2pPr indent="228600" algn="ctr" defTabSz="584200">
        <a:defRPr sz="7800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2pPr>
      <a:lvl3pPr indent="457200" algn="ctr" defTabSz="584200">
        <a:defRPr sz="7800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3pPr>
      <a:lvl4pPr indent="685800" algn="ctr" defTabSz="584200">
        <a:defRPr sz="7800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4pPr>
      <a:lvl5pPr indent="914400" algn="ctr" defTabSz="584200">
        <a:defRPr sz="7800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5pPr>
      <a:lvl6pPr indent="1143000" algn="ctr" defTabSz="584200">
        <a:defRPr sz="7800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6pPr>
      <a:lvl7pPr indent="1371600" algn="ctr" defTabSz="584200">
        <a:defRPr sz="7800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7pPr>
      <a:lvl8pPr indent="1600200" algn="ctr" defTabSz="584200">
        <a:defRPr sz="7800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8pPr>
      <a:lvl9pPr indent="1828800" algn="ctr" defTabSz="584200">
        <a:defRPr sz="7800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latin typeface="+mn-lt"/>
          <a:ea typeface="+mn-ea"/>
          <a:cs typeface="+mn-cs"/>
          <a:sym typeface="Baskerville"/>
        </a:defRPr>
      </a:lvl9pPr>
    </p:titleStyle>
    <p:bodyStyle>
      <a:lvl1pPr marL="393700" indent="-393700" defTabSz="584200">
        <a:spcBef>
          <a:spcPts val="3600"/>
        </a:spcBef>
        <a:buSzPct val="50000"/>
        <a:buBlip>
          <a:blip r:embed="rId3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1pPr>
      <a:lvl2pPr marL="787400" indent="-393700" defTabSz="584200">
        <a:spcBef>
          <a:spcPts val="3600"/>
        </a:spcBef>
        <a:buSzPct val="50000"/>
        <a:buBlip>
          <a:blip r:embed="rId3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2pPr>
      <a:lvl3pPr marL="1181100" indent="-393700" defTabSz="584200">
        <a:spcBef>
          <a:spcPts val="3600"/>
        </a:spcBef>
        <a:buSzPct val="50000"/>
        <a:buBlip>
          <a:blip r:embed="rId3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3pPr>
      <a:lvl4pPr marL="1574800" indent="-393700" defTabSz="584200">
        <a:spcBef>
          <a:spcPts val="3600"/>
        </a:spcBef>
        <a:buSzPct val="50000"/>
        <a:buBlip>
          <a:blip r:embed="rId3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4pPr>
      <a:lvl5pPr marL="1968500" indent="-393700" defTabSz="584200">
        <a:spcBef>
          <a:spcPts val="3600"/>
        </a:spcBef>
        <a:buSzPct val="50000"/>
        <a:buBlip>
          <a:blip r:embed="rId3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5pPr>
      <a:lvl6pPr marL="2362200" indent="-393700" defTabSz="584200">
        <a:spcBef>
          <a:spcPts val="3600"/>
        </a:spcBef>
        <a:buSzPct val="50000"/>
        <a:buBlip>
          <a:blip r:embed="rId3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6pPr>
      <a:lvl7pPr marL="2755900" indent="-393700" defTabSz="584200">
        <a:spcBef>
          <a:spcPts val="3600"/>
        </a:spcBef>
        <a:buSzPct val="50000"/>
        <a:buBlip>
          <a:blip r:embed="rId3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7pPr>
      <a:lvl8pPr marL="3149600" indent="-393700" defTabSz="584200">
        <a:spcBef>
          <a:spcPts val="3600"/>
        </a:spcBef>
        <a:buSzPct val="50000"/>
        <a:buBlip>
          <a:blip r:embed="rId3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8pPr>
      <a:lvl9pPr marL="3543300" indent="-393700" defTabSz="584200">
        <a:spcBef>
          <a:spcPts val="3600"/>
        </a:spcBef>
        <a:buSzPct val="50000"/>
        <a:buBlip>
          <a:blip r:embed="rId3"/>
        </a:buBlip>
        <a:defRPr sz="3600">
          <a:solidFill>
            <a:srgbClr val="5E5E5E"/>
          </a:solidFill>
          <a:latin typeface="Hoefler Text"/>
          <a:ea typeface="Hoefler Text"/>
          <a:cs typeface="Hoefler Text"/>
          <a:sym typeface="Hoefler Text"/>
        </a:defRPr>
      </a:lvl9pPr>
    </p:bodyStyle>
    <p:otherStyle>
      <a:lvl1pPr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1pPr>
      <a:lvl2pPr indent="2286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2pPr>
      <a:lvl3pPr indent="4572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3pPr>
      <a:lvl4pPr indent="6858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4pPr>
      <a:lvl5pPr indent="9144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5pPr>
      <a:lvl6pPr indent="11430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6pPr>
      <a:lvl7pPr indent="13716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7pPr>
      <a:lvl8pPr indent="16002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8pPr>
      <a:lvl9pPr indent="18288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Hoefler Tex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276D6D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Primary and Secondary Sources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What is the difference?</a:t>
            </a:r>
          </a:p>
        </p:txBody>
      </p:sp>
      <p:sp>
        <p:nvSpPr>
          <p:cNvPr id="35" name="Shape 35"/>
          <p:cNvSpPr/>
          <p:nvPr/>
        </p:nvSpPr>
        <p:spPr>
          <a:xfrm>
            <a:off x="-879348" y="2752725"/>
            <a:ext cx="698955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Secondary sources</a:t>
            </a:r>
          </a:p>
        </p:txBody>
      </p:sp>
      <p:sp>
        <p:nvSpPr>
          <p:cNvPr id="36" name="Shape 36"/>
          <p:cNvSpPr/>
          <p:nvPr/>
        </p:nvSpPr>
        <p:spPr>
          <a:xfrm>
            <a:off x="6337960" y="3376087"/>
            <a:ext cx="5536903" cy="5536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254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7" name="Shape 37"/>
          <p:cNvSpPr/>
          <p:nvPr/>
        </p:nvSpPr>
        <p:spPr>
          <a:xfrm>
            <a:off x="7505297" y="4191277"/>
            <a:ext cx="320222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rgbClr val="FFFFFF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3600" u="sng">
                <a:solidFill>
                  <a:srgbClr val="FFFFFF"/>
                </a:solidFill>
              </a:rPr>
              <a:t>Primary sources</a:t>
            </a:r>
          </a:p>
        </p:txBody>
      </p:sp>
      <p:sp>
        <p:nvSpPr>
          <p:cNvPr id="38" name="Shape 38"/>
          <p:cNvSpPr/>
          <p:nvPr/>
        </p:nvSpPr>
        <p:spPr>
          <a:xfrm>
            <a:off x="7130638" y="4862799"/>
            <a:ext cx="3951547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Sources are a document or physical object which was written or created during the time of study.</a:t>
            </a:r>
          </a:p>
        </p:txBody>
      </p:sp>
      <p:sp>
        <p:nvSpPr>
          <p:cNvPr id="39" name="Shape 39"/>
          <p:cNvSpPr/>
          <p:nvPr/>
        </p:nvSpPr>
        <p:spPr>
          <a:xfrm>
            <a:off x="1481006" y="3704399"/>
            <a:ext cx="4850004" cy="283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 Interprets and analyzes primary sources. These sources are one or more steps removed from the event. 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" grpId="1"/>
      <p:bldP build="whole" bldLvl="1" animBg="1" rev="0" advAuto="0" spid="39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Primary Source</a:t>
            </a:r>
          </a:p>
        </p:txBody>
      </p:sp>
      <p:sp>
        <p:nvSpPr>
          <p:cNvPr id="44" name="Shape 44"/>
          <p:cNvSpPr/>
          <p:nvPr>
            <p:ph type="body" idx="1"/>
          </p:nvPr>
        </p:nvSpPr>
        <p:spPr>
          <a:xfrm>
            <a:off x="863540" y="2601090"/>
            <a:ext cx="6156438" cy="3400330"/>
          </a:xfrm>
          <a:prstGeom prst="rect">
            <a:avLst/>
          </a:prstGeom>
        </p:spPr>
        <p:txBody>
          <a:bodyPr anchor="t"/>
          <a:lstStyle/>
          <a:p>
            <a:pPr lvl="0" marL="395249" indent="-395249" defTabSz="531622">
              <a:spcBef>
                <a:spcPts val="25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58">
                <a:solidFill>
                  <a:srgbClr val="5E5E5E"/>
                </a:solidFill>
              </a:rPr>
              <a:t> </a:t>
            </a:r>
            <a:r>
              <a:rPr sz="3458" u="sng">
                <a:solidFill>
                  <a:srgbClr val="5E5E5E"/>
                </a:solidFill>
              </a:rPr>
              <a:t>Original documents</a:t>
            </a:r>
            <a:r>
              <a:rPr sz="3458">
                <a:solidFill>
                  <a:srgbClr val="5E5E5E"/>
                </a:solidFill>
              </a:rPr>
              <a:t> (excerpts for translations acceptable): diaries, speeches, manuscripts, letters, interviews, news film footage, autobiographies, official records, photos</a:t>
            </a:r>
          </a:p>
        </p:txBody>
      </p:sp>
      <p:sp>
        <p:nvSpPr>
          <p:cNvPr id="45" name="Shape 45"/>
          <p:cNvSpPr/>
          <p:nvPr/>
        </p:nvSpPr>
        <p:spPr>
          <a:xfrm>
            <a:off x="7305771" y="3962162"/>
            <a:ext cx="4918531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marL="415572" indent="-415572" algn="l">
              <a:buSzPct val="50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E5E5E"/>
                </a:solidFill>
              </a:rPr>
              <a:t> </a:t>
            </a:r>
            <a:r>
              <a:rPr sz="3800" u="sng">
                <a:solidFill>
                  <a:srgbClr val="5E5E5E"/>
                </a:solidFill>
              </a:rPr>
              <a:t>Creative works</a:t>
            </a:r>
            <a:r>
              <a:rPr sz="3800">
                <a:solidFill>
                  <a:srgbClr val="5E5E5E"/>
                </a:solidFill>
              </a:rPr>
              <a:t>: poetry, drama, novels, music, art, essays, plays </a:t>
            </a:r>
          </a:p>
        </p:txBody>
      </p:sp>
      <p:sp>
        <p:nvSpPr>
          <p:cNvPr id="46" name="Shape 46"/>
          <p:cNvSpPr/>
          <p:nvPr/>
        </p:nvSpPr>
        <p:spPr>
          <a:xfrm>
            <a:off x="1698007" y="6944816"/>
            <a:ext cx="960878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marL="393700" indent="-393700">
              <a:buSzPct val="50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E5E5E"/>
                </a:solidFill>
              </a:rPr>
              <a:t> </a:t>
            </a:r>
            <a:r>
              <a:rPr sz="3600" u="sng">
                <a:solidFill>
                  <a:srgbClr val="5E5E5E"/>
                </a:solidFill>
              </a:rPr>
              <a:t>Relics or artifacts</a:t>
            </a:r>
            <a:r>
              <a:rPr sz="3600">
                <a:solidFill>
                  <a:srgbClr val="5E5E5E"/>
                </a:solidFill>
              </a:rPr>
              <a:t>: pottery, furniture, clothing, buildings, weapons, any old physical object.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" grpId="1"/>
      <p:bldP build="whole" bldLvl="1" animBg="1" rev="0" advAuto="0" spid="46" grpId="3"/>
      <p:bldP build="whole" bldLvl="1" animBg="1" rev="0" advAuto="0" spid="4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 Secondary source </a:t>
            </a:r>
          </a:p>
        </p:txBody>
      </p:sp>
      <p:sp>
        <p:nvSpPr>
          <p:cNvPr id="49" name="Shape 49"/>
          <p:cNvSpPr/>
          <p:nvPr>
            <p:ph type="body" idx="1"/>
          </p:nvPr>
        </p:nvSpPr>
        <p:spPr>
          <a:xfrm>
            <a:off x="787400" y="2768600"/>
            <a:ext cx="11430000" cy="4572892"/>
          </a:xfrm>
          <a:prstGeom prst="rect">
            <a:avLst/>
          </a:prstGeom>
        </p:spPr>
        <p:txBody>
          <a:bodyPr/>
          <a:lstStyle>
            <a:lvl1pPr marL="503061" indent="-503061">
              <a:buBlip>
                <a:blip r:embed="rId2"/>
              </a:buBlip>
              <a:defRPr sz="4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E5E5E"/>
                </a:solidFill>
              </a:rPr>
              <a:t> Publications: textbooks, magazine articles, histories, criticisms, commentaries, encyclopedias, interpretive journals, history textbook, biographies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Video</a:t>
            </a:r>
          </a:p>
        </p:txBody>
      </p:sp>
      <p:pic>
        <p:nvPicPr>
          <p:cNvPr id="52" name="IMG_0046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438400" y="2849082"/>
            <a:ext cx="8128000" cy="6096001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Is it C.R.A.B.?</a:t>
            </a:r>
          </a:p>
        </p:txBody>
      </p:sp>
      <p:sp>
        <p:nvSpPr>
          <p:cNvPr id="55" name="Shape 55"/>
          <p:cNvSpPr/>
          <p:nvPr/>
        </p:nvSpPr>
        <p:spPr>
          <a:xfrm>
            <a:off x="1305883" y="2477986"/>
            <a:ext cx="4233266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634294" indent="-634294" algn="l">
              <a:buSzPct val="50000"/>
              <a:buBlip>
                <a:blip r:embed="rId3"/>
              </a:buBlip>
              <a:defRPr sz="5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5E5E5E"/>
                </a:solidFill>
              </a:rPr>
              <a:t>Current</a:t>
            </a:r>
          </a:p>
        </p:txBody>
      </p:sp>
      <p:sp>
        <p:nvSpPr>
          <p:cNvPr id="56" name="Shape 56"/>
          <p:cNvSpPr/>
          <p:nvPr/>
        </p:nvSpPr>
        <p:spPr>
          <a:xfrm>
            <a:off x="1305882" y="3659530"/>
            <a:ext cx="4233267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634294" indent="-634294" algn="l">
              <a:buSzPct val="50000"/>
              <a:buBlip>
                <a:blip r:embed="rId3"/>
              </a:buBlip>
              <a:defRPr sz="5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5E5E5E"/>
                </a:solidFill>
              </a:rPr>
              <a:t>Reliable</a:t>
            </a:r>
          </a:p>
        </p:txBody>
      </p:sp>
      <p:sp>
        <p:nvSpPr>
          <p:cNvPr id="57" name="Shape 57"/>
          <p:cNvSpPr/>
          <p:nvPr/>
        </p:nvSpPr>
        <p:spPr>
          <a:xfrm>
            <a:off x="1305883" y="4841075"/>
            <a:ext cx="4233266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634294" indent="-634294" algn="l">
              <a:buSzPct val="50000"/>
              <a:buBlip>
                <a:blip r:embed="rId3"/>
              </a:buBlip>
              <a:defRPr sz="5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5E5E5E"/>
                </a:solidFill>
              </a:rPr>
              <a:t>Authentic</a:t>
            </a:r>
          </a:p>
        </p:txBody>
      </p:sp>
      <p:sp>
        <p:nvSpPr>
          <p:cNvPr id="58" name="Shape 58"/>
          <p:cNvSpPr/>
          <p:nvPr/>
        </p:nvSpPr>
        <p:spPr>
          <a:xfrm>
            <a:off x="1305883" y="6022620"/>
            <a:ext cx="4233266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634294" indent="-634294" algn="l">
              <a:buSzPct val="50000"/>
              <a:buBlip>
                <a:blip r:embed="rId3"/>
              </a:buBlip>
              <a:defRPr sz="5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5E5E5E"/>
                </a:solidFill>
              </a:rPr>
              <a:t>Bias</a:t>
            </a:r>
          </a:p>
        </p:txBody>
      </p:sp>
      <p:pic>
        <p:nvPicPr>
          <p:cNvPr id="59" name="IMG_0051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37057" y="2566851"/>
            <a:ext cx="5744725" cy="4534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G_0049.jpe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72611" y="2146779"/>
            <a:ext cx="4673617" cy="5460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G_0050.jpe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77693" y="2437328"/>
            <a:ext cx="5263452" cy="5263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G_0047.jpe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36868" y="2013139"/>
            <a:ext cx="7088270" cy="5727322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63"/>
          <p:cNvSpPr/>
          <p:nvPr/>
        </p:nvSpPr>
        <p:spPr>
          <a:xfrm>
            <a:off x="10095497" y="3014414"/>
            <a:ext cx="1905001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889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xit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4" dur="1500" fill="hold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presetClass="exit" presetSubtype="0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7" dur="1500" fill="hold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presetClass="exit" presetSubtype="0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4" dur="1500" fill="hold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nodeType="afterEffect" presetClass="exit" presetSubtype="0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8" dur="1500" fill="hold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presetClass="entr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nodeType="clickEffect" presetClass="entr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" grpId="8"/>
      <p:bldP build="whole" bldLvl="1" animBg="1" rev="0" advAuto="0" spid="63" grpId="9"/>
      <p:bldP build="whole" bldLvl="1" animBg="1" rev="0" advAuto="0" spid="61" grpId="10"/>
      <p:bldP build="whole" bldLvl="1" animBg="1" rev="0" advAuto="0" spid="63" grpId="11"/>
      <p:bldP build="whole" bldLvl="1" animBg="1" rev="0" advAuto="0" spid="59" grpId="2"/>
      <p:bldP build="whole" bldLvl="1" animBg="1" rev="0" advAuto="0" spid="59" grpId="3"/>
      <p:bldP build="whole" bldLvl="1" animBg="1" rev="0" advAuto="0" spid="56" grpId="4"/>
      <p:bldP build="whole" bldLvl="1" animBg="1" rev="0" advAuto="0" spid="62" grpId="13"/>
      <p:bldP build="whole" bldLvl="1" animBg="1" rev="0" advAuto="0" spid="58" grpId="12"/>
      <p:bldP build="whole" bldLvl="1" animBg="1" rev="0" advAuto="0" spid="57" grpId="7"/>
      <p:bldP build="whole" bldLvl="1" animBg="1" rev="0" advAuto="0" spid="55" grpId="1"/>
      <p:bldP build="whole" bldLvl="1" animBg="1" rev="0" advAuto="0" spid="60" grpId="5"/>
      <p:bldP build="whole" bldLvl="1" animBg="1" rev="0" advAuto="0" spid="60" grpId="6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767367"/>
                </a:solidFill>
                <a:effectLst>
                  <a:outerShdw sx="100000" sy="100000" kx="0" ky="0" algn="b" rotWithShape="0" blurRad="63500" dist="12700" dir="5400000">
                    <a:srgbClr val="000000">
                      <a:alpha val="30000"/>
                    </a:srgbClr>
                  </a:outerShdw>
                </a:effectLst>
              </a:rPr>
              <a:t>Is it C.R.A.B?</a:t>
            </a:r>
          </a:p>
        </p:txBody>
      </p:sp>
      <p:pic>
        <p:nvPicPr>
          <p:cNvPr id="68" name="IMG_0052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36014" y="2578100"/>
            <a:ext cx="10837334" cy="6096000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eg"/></Relationships>

</file>

<file path=ppt/theme/theme1.xml><?xml version="1.0" encoding="utf-8"?>
<a:theme xmlns:a="http://schemas.openxmlformats.org/drawingml/2006/main" xmlns:r="http://schemas.openxmlformats.org/officeDocument/2006/relationships" name="Harmony">
  <a:themeElements>
    <a:clrScheme name="Harmony">
      <a:dk1>
        <a:srgbClr val="5E5E5E"/>
      </a:dk1>
      <a:lt1>
        <a:srgbClr val="5E0033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C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armony">
  <a:themeElements>
    <a:clrScheme name="Harmony">
      <a:dk1>
        <a:srgbClr val="000000"/>
      </a:dk1>
      <a:lt1>
        <a:srgbClr val="FFFFFF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C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