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69" r:id="rId3"/>
    <p:sldId id="257" r:id="rId4"/>
    <p:sldId id="258" r:id="rId5"/>
    <p:sldId id="303" r:id="rId6"/>
    <p:sldId id="266" r:id="rId7"/>
    <p:sldId id="274" r:id="rId8"/>
    <p:sldId id="259" r:id="rId9"/>
    <p:sldId id="299" r:id="rId10"/>
    <p:sldId id="300" r:id="rId11"/>
    <p:sldId id="275" r:id="rId12"/>
    <p:sldId id="277" r:id="rId13"/>
    <p:sldId id="296" r:id="rId14"/>
    <p:sldId id="298" r:id="rId15"/>
    <p:sldId id="287" r:id="rId16"/>
    <p:sldId id="290" r:id="rId17"/>
    <p:sldId id="280" r:id="rId18"/>
    <p:sldId id="304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0000"/>
    <a:srgbClr val="540000"/>
    <a:srgbClr val="66FF66"/>
    <a:srgbClr val="002E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46" autoAdjust="0"/>
  </p:normalViewPr>
  <p:slideViewPr>
    <p:cSldViewPr>
      <p:cViewPr>
        <p:scale>
          <a:sx n="70" d="100"/>
          <a:sy n="70" d="100"/>
        </p:scale>
        <p:origin x="-432" y="72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FE186-EA1D-48CD-93AC-219D9939233B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C7C99-A8D8-4E65-ACC4-4A634D865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each provided exhibit students</a:t>
            </a:r>
            <a:r>
              <a:rPr lang="en-US" baseline="0" dirty="0" smtClean="0"/>
              <a:t> rate it -2 to +2 based on how much it supports the question “Were the Mayans an advanced society?” At the end add up all the values to determine which side the evidence supports.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Exhibits:</a:t>
            </a:r>
          </a:p>
          <a:p>
            <a:r>
              <a:rPr lang="en-US" baseline="0" dirty="0" smtClean="0"/>
              <a:t>Ancient Aliens clip</a:t>
            </a:r>
          </a:p>
          <a:p>
            <a:r>
              <a:rPr lang="en-US" baseline="0" dirty="0" smtClean="0"/>
              <a:t>Various DBQ docs</a:t>
            </a:r>
          </a:p>
          <a:p>
            <a:r>
              <a:rPr lang="en-US" baseline="0" dirty="0" smtClean="0"/>
              <a:t>Failed calendar predictions</a:t>
            </a:r>
          </a:p>
          <a:p>
            <a:r>
              <a:rPr lang="en-US" baseline="0" dirty="0" smtClean="0"/>
              <a:t>Writing system</a:t>
            </a:r>
          </a:p>
          <a:p>
            <a:r>
              <a:rPr lang="en-US" baseline="0" dirty="0" smtClean="0"/>
              <a:t>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7C99-A8D8-4E65-ACC4-4A634D8650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84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Holt’s World</a:t>
            </a:r>
            <a:r>
              <a:rPr lang="en-US" baseline="0" dirty="0" smtClean="0"/>
              <a:t> History Medieval to Early </a:t>
            </a:r>
            <a:r>
              <a:rPr lang="en-US" baseline="0" smtClean="0"/>
              <a:t>Modern Times, 2006.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7C99-A8D8-4E65-ACC4-4A634D8650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34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about math?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7C99-A8D8-4E65-ACC4-4A634D8650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39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C7C99-A8D8-4E65-ACC4-4A634D86508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2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95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57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065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804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9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61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50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75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061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1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04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35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51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8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37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45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07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93DC6-1E2D-475C-9FA9-E8D5D871DAE9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DA3DC-8BB8-487E-923C-567D624C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9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0000"/>
            </a:gs>
            <a:gs pos="50000">
              <a:srgbClr val="3A0000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93DC6-1E2D-475C-9FA9-E8D5D871DAE9}" type="datetimeFigureOut">
              <a:rPr lang="en-US" smtClean="0"/>
              <a:t>1/24/2014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DA3DC-8BB8-487E-923C-567D624CA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4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0000"/>
            </a:gs>
            <a:gs pos="50000">
              <a:srgbClr val="3A0000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93DC6-1E2D-475C-9FA9-E8D5D871DAE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DA3DC-8BB8-487E-923C-567D624CA3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0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08074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ugustus"/>
              </a:rPr>
              <a:t>Exhibit c: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ugustus"/>
              </a:rPr>
              <a:t>Mayan carving</a:t>
            </a:r>
            <a:endParaRPr lang="en-US" sz="4000" b="1" dirty="0">
              <a:solidFill>
                <a:schemeClr val="bg1"/>
              </a:solidFill>
              <a:latin typeface="Augustus"/>
            </a:endParaRPr>
          </a:p>
        </p:txBody>
      </p:sp>
    </p:spTree>
    <p:extLst>
      <p:ext uri="{BB962C8B-B14F-4D97-AF65-F5344CB8AC3E}">
        <p14:creationId xmlns:p14="http://schemas.microsoft.com/office/powerpoint/2010/main" val="1533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-l8wGcUmFI0I/T8Eucyy-JPI/AAAAAAAANKQ/iiBgS-mewTQ/s1600/Yaxchitlan,+Lintel+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"/>
            <a:ext cx="48006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0807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ugustus"/>
              </a:rPr>
              <a:t>Exhibit </a:t>
            </a:r>
            <a:r>
              <a:rPr lang="en-US" sz="4000" b="1" dirty="0">
                <a:solidFill>
                  <a:schemeClr val="bg1"/>
                </a:solidFill>
                <a:latin typeface="Augustus"/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  <a:latin typeface="Augustus"/>
              </a:rPr>
              <a:t>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ugustus"/>
              </a:rPr>
              <a:t>Modern book</a:t>
            </a:r>
            <a:endParaRPr lang="en-US" sz="4000" b="1" dirty="0">
              <a:solidFill>
                <a:schemeClr val="bg1"/>
              </a:solidFill>
              <a:latin typeface="Augustus"/>
            </a:endParaRPr>
          </a:p>
        </p:txBody>
      </p:sp>
    </p:spTree>
    <p:extLst>
      <p:ext uri="{BB962C8B-B14F-4D97-AF65-F5344CB8AC3E}">
        <p14:creationId xmlns:p14="http://schemas.microsoft.com/office/powerpoint/2010/main" val="168467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0807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ugustus"/>
              </a:rPr>
              <a:t>Exhibit M: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ugustus"/>
              </a:rPr>
              <a:t>Modern book</a:t>
            </a:r>
            <a:endParaRPr lang="en-US" sz="4000" b="1" dirty="0">
              <a:solidFill>
                <a:schemeClr val="bg1"/>
              </a:solidFill>
              <a:latin typeface="Augustus"/>
            </a:endParaRPr>
          </a:p>
        </p:txBody>
      </p:sp>
      <p:pic>
        <p:nvPicPr>
          <p:cNvPr id="2050" name="Picture 2" descr="http://jblopen.com/images/blog/wikibooks-op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6" b="100000" l="9975" r="96017"/>
                    </a14:imgEffect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13" y="-396803"/>
            <a:ext cx="8538487" cy="72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" y="1907994"/>
            <a:ext cx="8924879" cy="221599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The Maya </a:t>
            </a:r>
            <a:r>
              <a:rPr lang="en-US" b="1" dirty="0" smtClean="0"/>
              <a:t>hieroglyphic </a:t>
            </a:r>
            <a:r>
              <a:rPr lang="en-US" b="1" dirty="0"/>
              <a:t>writing is arguably one of the most visually striking writing systems </a:t>
            </a:r>
            <a:endParaRPr lang="en-US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of the </a:t>
            </a:r>
            <a:r>
              <a:rPr lang="en-US" b="1" dirty="0"/>
              <a:t>world. It is also very complex, with hundreds of unique signs or </a:t>
            </a:r>
            <a:r>
              <a:rPr lang="en-US" b="1" i="1" dirty="0"/>
              <a:t>glyphs</a:t>
            </a:r>
            <a:r>
              <a:rPr lang="en-US" b="1" dirty="0"/>
              <a:t> in the form of </a:t>
            </a:r>
            <a:endParaRPr lang="en-US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humans</a:t>
            </a:r>
            <a:r>
              <a:rPr lang="en-US" b="1" dirty="0"/>
              <a:t>, animals, </a:t>
            </a:r>
            <a:r>
              <a:rPr lang="en-US" b="1" dirty="0" err="1"/>
              <a:t>supernaturals</a:t>
            </a:r>
            <a:r>
              <a:rPr lang="en-US" b="1" dirty="0"/>
              <a:t>, objects, and abstract designs. These signs are either </a:t>
            </a:r>
            <a:endParaRPr lang="en-US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logograms </a:t>
            </a:r>
            <a:r>
              <a:rPr lang="en-US" b="1" dirty="0"/>
              <a:t>(to express meaning) or </a:t>
            </a:r>
            <a:r>
              <a:rPr lang="en-US" b="1" dirty="0" err="1"/>
              <a:t>syllabograms</a:t>
            </a:r>
            <a:r>
              <a:rPr lang="en-US" b="1" dirty="0"/>
              <a:t> (to denote sound values), and are used to </a:t>
            </a:r>
            <a:endParaRPr lang="en-US" b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/>
              <a:t>write </a:t>
            </a:r>
            <a:r>
              <a:rPr lang="en-US" b="1" dirty="0"/>
              <a:t>words, phrases, and sentences. In fact, the Maya can write anything that they can say</a:t>
            </a:r>
            <a:r>
              <a:rPr lang="en-US" b="1" dirty="0" smtClean="0"/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Ancient Scripts, </a:t>
            </a:r>
            <a:r>
              <a:rPr lang="en-US" alt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S. McKnight, 1999.</a:t>
            </a:r>
            <a:endParaRPr kumimoji="0" lang="en-GB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3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08074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ugustus"/>
              </a:rPr>
              <a:t>Exhibit e: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ugustus"/>
              </a:rPr>
              <a:t>Images of Mayan Nobles from </a:t>
            </a:r>
            <a:r>
              <a:rPr lang="en-US" sz="4000" b="1" dirty="0" err="1" smtClean="0">
                <a:solidFill>
                  <a:schemeClr val="bg1"/>
                </a:solidFill>
                <a:latin typeface="Augustus"/>
              </a:rPr>
              <a:t>Apocalypto</a:t>
            </a:r>
            <a:r>
              <a:rPr lang="en-US" sz="4000" b="1" dirty="0" smtClean="0">
                <a:solidFill>
                  <a:schemeClr val="bg1"/>
                </a:solidFill>
                <a:latin typeface="Augustus"/>
              </a:rPr>
              <a:t> (2006)</a:t>
            </a:r>
            <a:endParaRPr lang="en-US" sz="4000" b="1" dirty="0">
              <a:solidFill>
                <a:schemeClr val="bg1"/>
              </a:solidFill>
              <a:latin typeface="Augustus"/>
            </a:endParaRPr>
          </a:p>
        </p:txBody>
      </p:sp>
    </p:spTree>
    <p:extLst>
      <p:ext uri="{BB962C8B-B14F-4D97-AF65-F5344CB8AC3E}">
        <p14:creationId xmlns:p14="http://schemas.microsoft.com/office/powerpoint/2010/main" val="365711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cache-ec0.pinimg.com/originals/17/78/95/177895dc2a8fc8b080fa645c0dc77d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86286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rm3.staticflickr.com/2001/1521638244_5752ff951d_z.jpg?zz=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86"/>
          <a:stretch/>
        </p:blipFill>
        <p:spPr bwMode="auto">
          <a:xfrm flipH="1">
            <a:off x="4481015" y="3562348"/>
            <a:ext cx="4636827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36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08074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ugustus"/>
              </a:rPr>
              <a:t>Exhibit f: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ugustus"/>
              </a:rPr>
              <a:t>Mayan Numbers</a:t>
            </a:r>
            <a:endParaRPr lang="en-US" sz="4000" b="1" dirty="0">
              <a:solidFill>
                <a:schemeClr val="bg1"/>
              </a:solidFill>
              <a:latin typeface="Augustus"/>
            </a:endParaRPr>
          </a:p>
        </p:txBody>
      </p:sp>
    </p:spTree>
    <p:extLst>
      <p:ext uri="{BB962C8B-B14F-4D97-AF65-F5344CB8AC3E}">
        <p14:creationId xmlns:p14="http://schemas.microsoft.com/office/powerpoint/2010/main" val="35010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838200"/>
            <a:ext cx="3810000" cy="44673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load.wikimedia.org/wikipedia/commons/thumb/1/1b/Maya.svg/220px-Maya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19002"/>
            <a:ext cx="3390900" cy="391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5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9587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prstClr val="white"/>
                </a:solidFill>
                <a:latin typeface="Augustus"/>
                <a:cs typeface="Aharoni" panose="02010803020104030203" pitchFamily="2" charset="-79"/>
              </a:rPr>
              <a:t>Instructions</a:t>
            </a:r>
            <a:endParaRPr lang="en-US" sz="5400" dirty="0">
              <a:solidFill>
                <a:prstClr val="white"/>
              </a:solidFill>
              <a:latin typeface="Augustus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6868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prstClr val="white"/>
                </a:solidFill>
              </a:rPr>
              <a:t>Add up all of your rating numbers from the exhibits. </a:t>
            </a:r>
            <a:r>
              <a:rPr lang="en-US" sz="2800" b="1" dirty="0">
                <a:solidFill>
                  <a:prstClr val="white"/>
                </a:solidFill>
              </a:rPr>
              <a:t>If your rating is positive he is real. If it is negative he is fictional</a:t>
            </a:r>
            <a:r>
              <a:rPr lang="en-US" sz="2800" b="1" dirty="0" smtClean="0">
                <a:solidFill>
                  <a:prstClr val="white"/>
                </a:solidFill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b="1" dirty="0" smtClean="0">
                <a:solidFill>
                  <a:prstClr val="white"/>
                </a:solidFill>
              </a:rPr>
              <a:t>Write an ARE answering: “Were the Mayans an advanced civilization?”</a:t>
            </a:r>
          </a:p>
          <a:p>
            <a:endParaRPr lang="en-US" sz="2800" b="1" dirty="0" smtClean="0">
              <a:solidFill>
                <a:prstClr val="white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prstClr val="white"/>
                </a:solidFill>
              </a:rPr>
              <a:t>Assertion- The Mayans were/were not an advanced civilization.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prstClr val="white"/>
                </a:solidFill>
              </a:rPr>
              <a:t>Reason- The evidence shows…</a:t>
            </a: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prstClr val="white"/>
                </a:solidFill>
              </a:rPr>
              <a:t>Evidence x 3- For example in Exhibit…</a:t>
            </a:r>
            <a:endParaRPr lang="en-US" sz="3200" dirty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people.wku.edu/darlene.applegate/newworld/webnotes/unit_3/images_civilizations/maya_tikal_templ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-476251"/>
            <a:ext cx="5715000" cy="733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0"/>
            <a:ext cx="9152626" cy="6858000"/>
          </a:xfrm>
          <a:prstGeom prst="rect">
            <a:avLst/>
          </a:prstGeom>
          <a:gradFill flip="none" rotWithShape="1">
            <a:gsLst>
              <a:gs pos="52000">
                <a:schemeClr val="tx1"/>
              </a:gs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319" y="99196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Weighing the Evidence</a:t>
            </a:r>
          </a:p>
          <a:p>
            <a:r>
              <a:rPr lang="en-US" dirty="0" smtClean="0"/>
              <a:t>Robin Hood</a:t>
            </a:r>
            <a:endParaRPr lang="en-US" dirty="0"/>
          </a:p>
        </p:txBody>
      </p:sp>
      <p:pic>
        <p:nvPicPr>
          <p:cNvPr id="2050" name="Picture 2" descr="http://blog.timesunion.com/opinion/files/2011/05/0505_WVruleofla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4" r="99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953000" cy="53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435102">
            <a:off x="368864" y="333940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WEIGH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2" descr="http://blog.timesunion.com/opinion/files/2011/05/0505_WVruleoflaw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4" r="99946">
                        <a14:foregroundMark x1="24838" y1="59091" x2="25541" y2="62388"/>
                        <a14:foregroundMark x1="25379" y1="60739" x2="25379" y2="60739"/>
                        <a14:foregroundMark x1="25758" y1="62038" x2="26461" y2="67632"/>
                        <a14:foregroundMark x1="5790" y1="64835" x2="5249" y2="65634"/>
                        <a14:foregroundMark x1="26569" y1="65335" x2="26732" y2="67283"/>
                        <a14:foregroundMark x1="25000" y1="63736" x2="25000" y2="63736"/>
                        <a14:backgroundMark x1="29978" y1="60390" x2="29978" y2="67283"/>
                        <a14:backgroundMark x1="18452" y1="59441" x2="19372" y2="73177"/>
                        <a14:backgroundMark x1="19859" y1="63686" x2="7089" y2="70080"/>
                        <a14:backgroundMark x1="12933" y1="61538" x2="6548" y2="67932"/>
                        <a14:backgroundMark x1="22727" y1="59740" x2="25541" y2="75125"/>
                        <a14:backgroundMark x1="27165" y1="60090" x2="28409" y2="71528"/>
                        <a14:backgroundMark x1="23810" y1="61039" x2="25054" y2="67932"/>
                        <a14:backgroundMark x1="24675" y1="62537" x2="25541" y2="67782"/>
                        <a14:backgroundMark x1="26461" y1="58941" x2="28030" y2="68931"/>
                        <a14:backgroundMark x1="26786" y1="63736" x2="27652" y2="66683"/>
                        <a14:backgroundMark x1="26515" y1="63836" x2="27327" y2="66034"/>
                        <a14:backgroundMark x1="26299" y1="63087" x2="25920" y2="60639"/>
                        <a14:backgroundMark x1="4167" y1="65185" x2="6818" y2="660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396" r="63077" b="31570"/>
          <a:stretch/>
        </p:blipFill>
        <p:spPr bwMode="auto">
          <a:xfrm>
            <a:off x="216592" y="1331350"/>
            <a:ext cx="1828800" cy="263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98979">
            <a:off x="3181195" y="3635976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EVIDENCE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8" name="Picture 2" descr="http://blog.timesunion.com/opinion/files/2011/05/0505_WVruleoflaw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4" r="99946">
                        <a14:foregroundMark x1="92154" y1="64985" x2="93831" y2="69780"/>
                        <a14:foregroundMark x1="67641" y1="63586" x2="65693" y2="68382"/>
                        <a14:backgroundMark x1="91721" y1="73227" x2="71050" y2="72478"/>
                        <a14:backgroundMark x1="69156" y1="73227" x2="72186" y2="66084"/>
                        <a14:backgroundMark x1="72998" y1="67483" x2="88312" y2="68282"/>
                        <a14:backgroundMark x1="68723" y1="64835" x2="65584" y2="71179"/>
                        <a14:backgroundMark x1="80736" y1="38012" x2="80465" y2="68382"/>
                        <a14:backgroundMark x1="65422" y1="65834" x2="64719" y2="70829"/>
                        <a14:backgroundMark x1="91180" y1="65584" x2="93831" y2="747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71" t="29138" b="28094"/>
          <a:stretch/>
        </p:blipFill>
        <p:spPr bwMode="auto">
          <a:xfrm>
            <a:off x="3297551" y="1860750"/>
            <a:ext cx="1878623" cy="229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33600" y="3809425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THE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5569803"/>
            <a:ext cx="4819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latin typeface="Augustus" pitchFamily="2" charset="0"/>
                <a:cs typeface="Aharoni" pitchFamily="2" charset="-79"/>
              </a:rPr>
              <a:t>The Mayans</a:t>
            </a:r>
            <a:endParaRPr lang="en-US" sz="48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latin typeface="Augustus" pitchFamily="2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691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29587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ugustus"/>
                <a:cs typeface="Aharoni" panose="02010803020104030203" pitchFamily="2" charset="-79"/>
              </a:rPr>
              <a:t>Instructions</a:t>
            </a:r>
            <a:endParaRPr lang="en-US" sz="5400" dirty="0">
              <a:solidFill>
                <a:schemeClr val="bg1"/>
              </a:solidFill>
              <a:latin typeface="Augustus"/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2954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- Rate each of the following exhibits based on how well it supports the statement:</a:t>
            </a:r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“The Mayans were an advanced civilization.”</a:t>
            </a:r>
            <a:endParaRPr lang="en-US" sz="3200" b="1" i="1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-Each exhibit is rated </a:t>
            </a:r>
            <a:r>
              <a:rPr lang="en-US" sz="3200" dirty="0">
                <a:solidFill>
                  <a:schemeClr val="bg1"/>
                </a:solidFill>
              </a:rPr>
              <a:t>from -2 </a:t>
            </a:r>
            <a:r>
              <a:rPr lang="en-US" sz="3200" dirty="0" smtClean="0">
                <a:solidFill>
                  <a:schemeClr val="bg1"/>
                </a:solidFill>
              </a:rPr>
              <a:t>(very against the statement) to </a:t>
            </a:r>
            <a:r>
              <a:rPr lang="en-US" sz="3200" dirty="0">
                <a:solidFill>
                  <a:schemeClr val="bg1"/>
                </a:solidFill>
              </a:rPr>
              <a:t>+ 2 </a:t>
            </a:r>
            <a:r>
              <a:rPr lang="en-US" sz="3200" dirty="0" smtClean="0">
                <a:solidFill>
                  <a:schemeClr val="bg1"/>
                </a:solidFill>
              </a:rPr>
              <a:t>(very supportive of the statement)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-A rating of 0 means the source is not useful or reliable.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-For each write one or two sentences defending your rating.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5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Set up your paper into columns like this: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600" y="1981200"/>
            <a:ext cx="784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4400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Exhibit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1600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Rating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16118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Why?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209800" y="1600200"/>
            <a:ext cx="0" cy="449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1600200"/>
            <a:ext cx="0" cy="4495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3400" y="2133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Z – Photograph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 forest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4600" y="2133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+1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9000" y="212467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Stories of bigfoot often say he lives in the forest. This is actually a forest so the stories are somewhat believable.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600" y="3124200"/>
            <a:ext cx="7848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18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Not all evidence is equally important. Part of drawing a conclusion is determining how much weight you give to each bit of information.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3620145" y="4355669"/>
            <a:ext cx="1752600" cy="1295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38200" y="4340171"/>
            <a:ext cx="731649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" y="45630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-2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Heavily against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45630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-1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Slightly against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5906" y="4595971"/>
            <a:ext cx="114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0</a:t>
            </a:r>
            <a:endParaRPr lang="en-US" sz="1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No 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value as a source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0" y="455996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+1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Slightly for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15200" y="45568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+2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Heavily for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09600" y="22098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EVIDENCE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0" y="1676400"/>
            <a:ext cx="1600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EVIDENCE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8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1200000">
                                      <p:cBhvr>
                                        <p:cTn id="9" dur="1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0.2444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 0.1666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4445 L 3.33333E-6 0.0888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7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981200"/>
            <a:ext cx="617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ugustus"/>
              </a:rPr>
              <a:t>Exhibit A: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ugustus"/>
              </a:rPr>
              <a:t>Personal Testimony</a:t>
            </a:r>
            <a:endParaRPr lang="en-US" sz="5400" b="1" dirty="0">
              <a:solidFill>
                <a:schemeClr val="bg1"/>
              </a:solidFill>
              <a:latin typeface="Augustus"/>
            </a:endParaRPr>
          </a:p>
        </p:txBody>
      </p:sp>
    </p:spTree>
    <p:extLst>
      <p:ext uri="{BB962C8B-B14F-4D97-AF65-F5344CB8AC3E}">
        <p14:creationId xmlns:p14="http://schemas.microsoft.com/office/powerpoint/2010/main" val="2224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437"/>
            <a:ext cx="8839200" cy="3992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Why did the Mayans have so much technology?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bg1"/>
                </a:solidFill>
              </a:rPr>
              <a:t>Uh…. They didn’t. At </a:t>
            </a:r>
            <a:r>
              <a:rPr lang="en-US" i="1" dirty="0">
                <a:solidFill>
                  <a:schemeClr val="bg1"/>
                </a:solidFill>
              </a:rPr>
              <a:t>their peak - AD 250-900 they were essentially still a </a:t>
            </a:r>
            <a:r>
              <a:rPr lang="en-US" i="1" dirty="0" smtClean="0">
                <a:solidFill>
                  <a:schemeClr val="bg1"/>
                </a:solidFill>
              </a:rPr>
              <a:t>largely stone-age society </a:t>
            </a:r>
            <a:r>
              <a:rPr lang="en-US" i="1" dirty="0">
                <a:solidFill>
                  <a:schemeClr val="bg1"/>
                </a:solidFill>
              </a:rPr>
              <a:t>- no wheels, no bronze let alone iron, no metal tools or weapons, no understanding of pulleys or block &amp; tackle, no wind or water mills, </a:t>
            </a:r>
            <a:r>
              <a:rPr lang="en-US" i="1" dirty="0" smtClean="0">
                <a:solidFill>
                  <a:schemeClr val="bg1"/>
                </a:solidFill>
              </a:rPr>
              <a:t>no </a:t>
            </a:r>
            <a:r>
              <a:rPr lang="en-US" i="1" dirty="0">
                <a:solidFill>
                  <a:schemeClr val="bg1"/>
                </a:solidFill>
              </a:rPr>
              <a:t>kilns or fired ceramics, no ships or ocean-born trade, and only the crudest most basic form of leather-working. They did have a kind of paper, but then so did the Chinese (several centuries earlier</a:t>
            </a:r>
            <a:r>
              <a:rPr lang="en-US" i="1" dirty="0" smtClean="0">
                <a:solidFill>
                  <a:schemeClr val="bg1"/>
                </a:solidFill>
              </a:rPr>
              <a:t>).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600" dirty="0" err="1" smtClean="0">
                <a:solidFill>
                  <a:schemeClr val="bg1"/>
                </a:solidFill>
              </a:rPr>
              <a:t>Stormarm</a:t>
            </a:r>
            <a:r>
              <a:rPr lang="en-US" sz="2600" dirty="0" smtClean="0">
                <a:solidFill>
                  <a:schemeClr val="bg1"/>
                </a:solidFill>
              </a:rPr>
              <a:t> from www.answerbag.com</a:t>
            </a:r>
            <a:endParaRPr lang="en-US" sz="26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8" t="7816" r="21638" b="13257"/>
          <a:stretch/>
        </p:blipFill>
        <p:spPr bwMode="auto">
          <a:xfrm>
            <a:off x="4724400" y="3374459"/>
            <a:ext cx="4191000" cy="31787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36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981200"/>
            <a:ext cx="617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ugustus"/>
              </a:rPr>
              <a:t>Exhibit </a:t>
            </a:r>
            <a:r>
              <a:rPr lang="en-US" sz="5400" b="1" dirty="0">
                <a:solidFill>
                  <a:schemeClr val="bg1"/>
                </a:solidFill>
                <a:latin typeface="Augustus"/>
              </a:rPr>
              <a:t>b</a:t>
            </a:r>
            <a:r>
              <a:rPr lang="en-US" sz="5400" b="1" dirty="0" smtClean="0">
                <a:solidFill>
                  <a:schemeClr val="bg1"/>
                </a:solidFill>
                <a:latin typeface="Augustus"/>
              </a:rPr>
              <a:t>:</a:t>
            </a:r>
            <a:endParaRPr lang="en-US" sz="5400" b="1" dirty="0" smtClean="0">
              <a:solidFill>
                <a:schemeClr val="bg1"/>
              </a:solidFill>
              <a:latin typeface="Augustus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ugustus"/>
              </a:rPr>
              <a:t>Graphic from Textbook</a:t>
            </a:r>
            <a:endParaRPr lang="en-US" sz="5400" b="1" dirty="0">
              <a:solidFill>
                <a:schemeClr val="bg1"/>
              </a:solidFill>
              <a:latin typeface="Augustus"/>
            </a:endParaRPr>
          </a:p>
        </p:txBody>
      </p:sp>
    </p:spTree>
    <p:extLst>
      <p:ext uri="{BB962C8B-B14F-4D97-AF65-F5344CB8AC3E}">
        <p14:creationId xmlns:p14="http://schemas.microsoft.com/office/powerpoint/2010/main" val="112928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740" y="829918"/>
            <a:ext cx="8937860" cy="4441738"/>
            <a:chOff x="-416657" y="2492629"/>
            <a:chExt cx="9163875" cy="445542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67969" t="23958" r="1562" b="14583"/>
            <a:stretch>
              <a:fillRect/>
            </a:stretch>
          </p:blipFill>
          <p:spPr bwMode="auto">
            <a:xfrm>
              <a:off x="-416657" y="2492629"/>
              <a:ext cx="2945112" cy="4455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l="25000" t="23958" r="8594" b="14583"/>
            <a:stretch>
              <a:fillRect/>
            </a:stretch>
          </p:blipFill>
          <p:spPr bwMode="auto">
            <a:xfrm>
              <a:off x="2348345" y="2492629"/>
              <a:ext cx="6398873" cy="4441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0443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1877</TotalTime>
  <Words>495</Words>
  <Application>Microsoft Office PowerPoint</Application>
  <PresentationFormat>On-screen Show (4:3)</PresentationFormat>
  <Paragraphs>82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1_Office Theme</vt:lpstr>
      <vt:lpstr>PowerPoint Presentation</vt:lpstr>
      <vt:lpstr>PowerPoint Presentation</vt:lpstr>
      <vt:lpstr>PowerPoint Presentation</vt:lpstr>
      <vt:lpstr>Set up your paper into columns like this: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roughton</dc:creator>
  <cp:lastModifiedBy>kevin_roughton</cp:lastModifiedBy>
  <cp:revision>81</cp:revision>
  <dcterms:created xsi:type="dcterms:W3CDTF">2013-09-07T18:20:44Z</dcterms:created>
  <dcterms:modified xsi:type="dcterms:W3CDTF">2014-01-24T16:24:28Z</dcterms:modified>
</cp:coreProperties>
</file>