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lvl="0"/>
          </a:p>
        </p:txBody>
      </p:sp>
      <p:sp>
        <p:nvSpPr>
          <p:cNvPr id="77" name="Shape 77"/>
          <p:cNvSpPr/>
          <p:nvPr>
            <p:ph type="body" sz="quarter" idx="1"/>
          </p:nvPr>
        </p:nvSpPr>
        <p:spPr>
          <a:prstGeom prst="rect">
            <a:avLst/>
          </a:prstGeom>
        </p:spPr>
        <p:txBody>
          <a:bodyPr/>
          <a:lstStyle/>
          <a:p>
            <a:pPr lvl="0">
              <a:defRPr sz="1800"/>
            </a:pPr>
            <a:r>
              <a:rPr sz="2400"/>
              <a:t>Muhammad and his followers were first belittled and ridiculed, then persecuted and physically attacked for departing from traditional Mecca's tribal ways. For several years, the Quraysh, Mecca's dominant tribe, levied a ban on trade with Muhammad's people, subjecting them to near famine conditions. Toward the end of the decade, Muhammad's wife and uncle both died. Finally, the leaders of Mecca attempted to assassinate Muhammad. </a:t>
            </a:r>
            <a:endParaRPr sz="2400"/>
          </a:p>
          <a:p>
            <a:pPr lvl="0">
              <a:defRPr sz="1800"/>
            </a:pPr>
            <a:r>
              <a:rPr sz="2400"/>
              <a:t>In 622, Muhammad and his few hundred followers left Mecca and traveled to Medina, the oasis town where his father was buried.</a:t>
            </a:r>
            <a:endParaRPr sz="2400"/>
          </a:p>
          <a:p>
            <a:pPr lvl="0">
              <a:defRPr sz="1800"/>
            </a:pPr>
            <a:r>
              <a:rPr sz="2400"/>
              <a:t>Medina soon became known as the City of the Prophet. Muhammad remained here for the next six years, building the first Muslim community and gradually gathering more and more people to his side.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p>
            <a:pPr lvl="0">
              <a:defRPr sz="1800"/>
            </a:pPr>
            <a:r>
              <a:rPr sz="2400"/>
              <a:t>After eight years of fighting with the Meccan tribes, Muhammad gathered an army of 10,000 Muslim converts and marched on the city of Mecca. </a:t>
            </a:r>
            <a:endParaRPr sz="2400"/>
          </a:p>
          <a:p>
            <a:pPr lvl="0">
              <a:defRPr sz="1800"/>
            </a:pPr>
            <a:r>
              <a:rPr sz="2400"/>
              <a:t>The attack went largely uncontested and Muhammad took over the city with little bloodshed. He destroyed the pagan idols in the city and sent his followers out to destroy all remaining pagan temples in Eastern Arabia.</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g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IMG_0500.jpeg"/>
          <p:cNvPicPr/>
          <p:nvPr/>
        </p:nvPicPr>
        <p:blipFill>
          <a:blip r:embed="rId2">
            <a:extLst/>
          </a:blip>
          <a:stretch>
            <a:fillRect/>
          </a:stretch>
        </p:blipFill>
        <p:spPr>
          <a:xfrm>
            <a:off x="0" y="0"/>
            <a:ext cx="13004800" cy="9753600"/>
          </a:xfrm>
          <a:prstGeom prst="rect">
            <a:avLst/>
          </a:prstGeom>
          <a:ln w="12700">
            <a:miter lim="400000"/>
          </a:ln>
        </p:spPr>
      </p:pic>
      <p:sp>
        <p:nvSpPr>
          <p:cNvPr id="33" name="Shape 33"/>
          <p:cNvSpPr/>
          <p:nvPr/>
        </p:nvSpPr>
        <p:spPr>
          <a:xfrm>
            <a:off x="2769703" y="260067"/>
            <a:ext cx="9729503" cy="695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latin typeface="Zapfino"/>
                <a:ea typeface="Zapfino"/>
                <a:cs typeface="Zapfino"/>
                <a:sym typeface="Zapfino"/>
              </a:defRPr>
            </a:lvl1pPr>
          </a:lstStyle>
          <a:p>
            <a:pPr lvl="0">
              <a:defRPr sz="1800"/>
            </a:pPr>
            <a:r>
              <a:rPr sz="8000"/>
              <a:t>Life of Muhammad</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 name="IMG_0500.JPG"/>
          <p:cNvPicPr/>
          <p:nvPr/>
        </p:nvPicPr>
        <p:blipFill>
          <a:blip r:embed="rId2">
            <a:extLst/>
          </a:blip>
          <a:stretch>
            <a:fillRect/>
          </a:stretch>
        </p:blipFill>
        <p:spPr>
          <a:xfrm>
            <a:off x="0" y="0"/>
            <a:ext cx="13004800" cy="9753600"/>
          </a:xfrm>
          <a:prstGeom prst="rect">
            <a:avLst/>
          </a:prstGeom>
          <a:ln w="12700">
            <a:miter lim="400000"/>
          </a:ln>
        </p:spPr>
      </p:pic>
      <p:sp>
        <p:nvSpPr>
          <p:cNvPr id="36" name="Shape 36"/>
          <p:cNvSpPr/>
          <p:nvPr/>
        </p:nvSpPr>
        <p:spPr>
          <a:xfrm>
            <a:off x="531747" y="541608"/>
            <a:ext cx="11941306"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buSzPct val="75000"/>
              <a:buChar char="•"/>
              <a:defRPr sz="4200">
                <a:latin typeface="Papyrus"/>
                <a:ea typeface="Papyrus"/>
                <a:cs typeface="Papyrus"/>
                <a:sym typeface="Papyrus"/>
              </a:defRPr>
            </a:lvl1pPr>
          </a:lstStyle>
          <a:p>
            <a:pPr lvl="0">
              <a:defRPr sz="1800"/>
            </a:pPr>
            <a:r>
              <a:rPr sz="4200"/>
              <a:t>Born in 570 ad. in Mecca to Abdullah and Amina</a:t>
            </a:r>
          </a:p>
        </p:txBody>
      </p:sp>
      <p:sp>
        <p:nvSpPr>
          <p:cNvPr id="37" name="Shape 37"/>
          <p:cNvSpPr/>
          <p:nvPr/>
        </p:nvSpPr>
        <p:spPr>
          <a:xfrm>
            <a:off x="217132" y="1871004"/>
            <a:ext cx="11941306"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buSzPct val="75000"/>
              <a:buChar char="•"/>
              <a:defRPr sz="4200">
                <a:latin typeface="Papyrus"/>
                <a:ea typeface="Papyrus"/>
                <a:cs typeface="Papyrus"/>
                <a:sym typeface="Papyrus"/>
              </a:defRPr>
            </a:lvl1pPr>
          </a:lstStyle>
          <a:p>
            <a:pPr lvl="0">
              <a:defRPr sz="1800"/>
            </a:pPr>
            <a:r>
              <a:rPr sz="4200"/>
              <a:t>Believed to be a descendant of Ibrahim through his first son Ishmael</a:t>
            </a:r>
          </a:p>
        </p:txBody>
      </p:sp>
      <p:sp>
        <p:nvSpPr>
          <p:cNvPr id="38" name="Shape 38"/>
          <p:cNvSpPr/>
          <p:nvPr/>
        </p:nvSpPr>
        <p:spPr>
          <a:xfrm>
            <a:off x="413729" y="4013200"/>
            <a:ext cx="12177342"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buSzPct val="75000"/>
              <a:buChar char="•"/>
              <a:defRPr sz="4200">
                <a:latin typeface="Papyrus"/>
                <a:ea typeface="Papyrus"/>
                <a:cs typeface="Papyrus"/>
                <a:sym typeface="Papyrus"/>
              </a:defRPr>
            </a:lvl1pPr>
          </a:lstStyle>
          <a:p>
            <a:pPr lvl="0">
              <a:defRPr sz="1800"/>
            </a:pPr>
            <a:r>
              <a:rPr sz="4200"/>
              <a:t>His father dies before he is born returning from a trade journey to Syria.  He is buried in Medina.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4*#ppt_w"/>
                                          </p:val>
                                        </p:tav>
                                        <p:tav tm="100000">
                                          <p:val>
                                            <p:strVal val="#ppt_w"/>
                                          </p:val>
                                        </p:tav>
                                      </p:tavLst>
                                    </p:anim>
                                    <p:anim calcmode="lin" valueType="num">
                                      <p:cBhvr>
                                        <p:cTn id="8" dur="10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strVal val="4*#ppt_w"/>
                                          </p:val>
                                        </p:tav>
                                        <p:tav tm="100000">
                                          <p:val>
                                            <p:strVal val="#ppt_w"/>
                                          </p:val>
                                        </p:tav>
                                      </p:tavLst>
                                    </p:anim>
                                    <p:anim calcmode="lin" valueType="num">
                                      <p:cBhvr>
                                        <p:cTn id="14" dur="10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6" presetID="23" grpId="3" fill="hold">
                                  <p:stCondLst>
                                    <p:cond delay="0"/>
                                  </p:stCondLst>
                                  <p:iterate type="el" backwards="0">
                                    <p:tmAbs val="0"/>
                                  </p:iterate>
                                  <p:childTnLst>
                                    <p:set>
                                      <p:cBhvr>
                                        <p:cTn id="18" fill="hold"/>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4*#ppt_w"/>
                                          </p:val>
                                        </p:tav>
                                        <p:tav tm="100000">
                                          <p:val>
                                            <p:strVal val="#ppt_w"/>
                                          </p:val>
                                        </p:tav>
                                      </p:tavLst>
                                    </p:anim>
                                    <p:anim calcmode="lin" valueType="num">
                                      <p:cBhvr>
                                        <p:cTn id="20" dur="1000" fill="hold"/>
                                        <p:tgtEl>
                                          <p:spTgt spid="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3"/>
      <p:bldP build="whole" bldLvl="1" animBg="1" rev="0" advAuto="0" spid="37" grpId="2"/>
      <p:bldP build="whole" bldLvl="1" animBg="1" rev="0" advAuto="0" spid="3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IMG_0500.JPG"/>
          <p:cNvPicPr/>
          <p:nvPr/>
        </p:nvPicPr>
        <p:blipFill>
          <a:blip r:embed="rId2">
            <a:extLst/>
          </a:blip>
          <a:stretch>
            <a:fillRect/>
          </a:stretch>
        </p:blipFill>
        <p:spPr>
          <a:xfrm>
            <a:off x="0" y="0"/>
            <a:ext cx="13004800" cy="9753600"/>
          </a:xfrm>
          <a:prstGeom prst="rect">
            <a:avLst/>
          </a:prstGeom>
          <a:ln w="12700">
            <a:miter lim="400000"/>
          </a:ln>
        </p:spPr>
      </p:pic>
      <p:sp>
        <p:nvSpPr>
          <p:cNvPr id="41" name="Shape 41"/>
          <p:cNvSpPr/>
          <p:nvPr/>
        </p:nvSpPr>
        <p:spPr>
          <a:xfrm>
            <a:off x="476009" y="267503"/>
            <a:ext cx="6992173"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Orphaned at an early age </a:t>
            </a:r>
          </a:p>
        </p:txBody>
      </p:sp>
      <p:sp>
        <p:nvSpPr>
          <p:cNvPr id="42" name="Shape 42"/>
          <p:cNvSpPr/>
          <p:nvPr/>
        </p:nvSpPr>
        <p:spPr>
          <a:xfrm>
            <a:off x="3300823" y="1306821"/>
            <a:ext cx="9512423"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Mother dies In Medina when he is six</a:t>
            </a:r>
          </a:p>
        </p:txBody>
      </p:sp>
      <p:sp>
        <p:nvSpPr>
          <p:cNvPr id="43" name="Shape 43"/>
          <p:cNvSpPr/>
          <p:nvPr/>
        </p:nvSpPr>
        <p:spPr>
          <a:xfrm>
            <a:off x="491238" y="2346139"/>
            <a:ext cx="12238255"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Given to his paternal grandfather Abdul in Mecca</a:t>
            </a:r>
          </a:p>
        </p:txBody>
      </p:sp>
      <p:sp>
        <p:nvSpPr>
          <p:cNvPr id="44" name="Shape 44"/>
          <p:cNvSpPr/>
          <p:nvPr/>
        </p:nvSpPr>
        <p:spPr>
          <a:xfrm>
            <a:off x="4176439" y="3400685"/>
            <a:ext cx="8522597"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Grandfather dies two years later</a:t>
            </a:r>
          </a:p>
        </p:txBody>
      </p:sp>
      <p:sp>
        <p:nvSpPr>
          <p:cNvPr id="45" name="Shape 45"/>
          <p:cNvSpPr/>
          <p:nvPr/>
        </p:nvSpPr>
        <p:spPr>
          <a:xfrm>
            <a:off x="531747" y="4424775"/>
            <a:ext cx="11941306"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Taken in by his paternal uncle Abu</a:t>
            </a:r>
          </a:p>
        </p:txBody>
      </p:sp>
      <p:sp>
        <p:nvSpPr>
          <p:cNvPr id="46" name="Shape 46"/>
          <p:cNvSpPr/>
          <p:nvPr/>
        </p:nvSpPr>
        <p:spPr>
          <a:xfrm>
            <a:off x="6582479" y="5448865"/>
            <a:ext cx="6390662"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Uncle's family poor, Muhammad sometimes tends sheep</a:t>
            </a:r>
          </a:p>
        </p:txBody>
      </p:sp>
      <p:pic>
        <p:nvPicPr>
          <p:cNvPr id="47" name="IMG_0501.jpeg"/>
          <p:cNvPicPr/>
          <p:nvPr/>
        </p:nvPicPr>
        <p:blipFill>
          <a:blip r:embed="rId3">
            <a:extLst/>
          </a:blip>
          <a:stretch>
            <a:fillRect/>
          </a:stretch>
        </p:blipFill>
        <p:spPr>
          <a:xfrm>
            <a:off x="978757" y="1127199"/>
            <a:ext cx="5986678" cy="3367508"/>
          </a:xfrm>
          <a:prstGeom prst="rect">
            <a:avLst/>
          </a:prstGeom>
          <a:ln w="12700">
            <a:miter lim="400000"/>
          </a:ln>
        </p:spPr>
      </p:pic>
      <p:pic>
        <p:nvPicPr>
          <p:cNvPr id="48" name="IMG_0502.gif"/>
          <p:cNvPicPr/>
          <p:nvPr/>
        </p:nvPicPr>
        <p:blipFill>
          <a:blip r:embed="rId4">
            <a:extLst/>
          </a:blip>
          <a:stretch>
            <a:fillRect/>
          </a:stretch>
        </p:blipFill>
        <p:spPr>
          <a:xfrm>
            <a:off x="7108684" y="5448865"/>
            <a:ext cx="5338253" cy="316810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1"/>
                                        </p:tgtEl>
                                        <p:attrNameLst>
                                          <p:attrName>style.visibility</p:attrName>
                                        </p:attrNameLst>
                                      </p:cBhvr>
                                      <p:to>
                                        <p:strVal val="visible"/>
                                      </p:to>
                                    </p:set>
                                    <p:animEffect filter="dissolve(right)" transition="in">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9" grpId="2" fill="hold">
                                  <p:stCondLst>
                                    <p:cond delay="0"/>
                                  </p:stCondLst>
                                  <p:iterate type="el" backwards="0">
                                    <p:tmAbs val="0"/>
                                  </p:iterate>
                                  <p:childTnLst>
                                    <p:set>
                                      <p:cBhvr>
                                        <p:cTn id="11" fill="hold"/>
                                        <p:tgtEl>
                                          <p:spTgt spid="42"/>
                                        </p:tgtEl>
                                        <p:attrNameLst>
                                          <p:attrName>style.visibility</p:attrName>
                                        </p:attrNameLst>
                                      </p:cBhvr>
                                      <p:to>
                                        <p:strVal val="visible"/>
                                      </p:to>
                                    </p:set>
                                    <p:animEffect filter="dissolve(right)" transition="in">
                                      <p:cBhvr>
                                        <p:cTn id="12" dur="1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9" grpId="3" fill="hold">
                                  <p:stCondLst>
                                    <p:cond delay="0"/>
                                  </p:stCondLst>
                                  <p:iterate type="el" backwards="0">
                                    <p:tmAbs val="0"/>
                                  </p:iterate>
                                  <p:childTnLst>
                                    <p:set>
                                      <p:cBhvr>
                                        <p:cTn id="16" fill="hold"/>
                                        <p:tgtEl>
                                          <p:spTgt spid="43"/>
                                        </p:tgtEl>
                                        <p:attrNameLst>
                                          <p:attrName>style.visibility</p:attrName>
                                        </p:attrNameLst>
                                      </p:cBhvr>
                                      <p:to>
                                        <p:strVal val="visible"/>
                                      </p:to>
                                    </p:set>
                                    <p:animEffect filter="dissolve(right)" transition="in">
                                      <p:cBhvr>
                                        <p:cTn id="17" dur="1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9" grpId="4" fill="hold">
                                  <p:stCondLst>
                                    <p:cond delay="0"/>
                                  </p:stCondLst>
                                  <p:iterate type="el" backwards="0">
                                    <p:tmAbs val="0"/>
                                  </p:iterate>
                                  <p:childTnLst>
                                    <p:set>
                                      <p:cBhvr>
                                        <p:cTn id="21" fill="hold"/>
                                        <p:tgtEl>
                                          <p:spTgt spid="44"/>
                                        </p:tgtEl>
                                        <p:attrNameLst>
                                          <p:attrName>style.visibility</p:attrName>
                                        </p:attrNameLst>
                                      </p:cBhvr>
                                      <p:to>
                                        <p:strVal val="visible"/>
                                      </p:to>
                                    </p:set>
                                    <p:animEffect filter="dissolve(right)" transition="in">
                                      <p:cBhvr>
                                        <p:cTn id="22" dur="1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9" grpId="5" fill="hold">
                                  <p:stCondLst>
                                    <p:cond delay="0"/>
                                  </p:stCondLst>
                                  <p:iterate type="el" backwards="0">
                                    <p:tmAbs val="0"/>
                                  </p:iterate>
                                  <p:childTnLst>
                                    <p:set>
                                      <p:cBhvr>
                                        <p:cTn id="26" fill="hold"/>
                                        <p:tgtEl>
                                          <p:spTgt spid="45"/>
                                        </p:tgtEl>
                                        <p:attrNameLst>
                                          <p:attrName>style.visibility</p:attrName>
                                        </p:attrNameLst>
                                      </p:cBhvr>
                                      <p:to>
                                        <p:strVal val="visible"/>
                                      </p:to>
                                    </p:set>
                                    <p:animEffect filter="dissolve(right)" transition="in">
                                      <p:cBhvr>
                                        <p:cTn id="27" dur="1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9" grpId="6" fill="hold">
                                  <p:stCondLst>
                                    <p:cond delay="0"/>
                                  </p:stCondLst>
                                  <p:iterate type="el" backwards="0">
                                    <p:tmAbs val="0"/>
                                  </p:iterate>
                                  <p:childTnLst>
                                    <p:set>
                                      <p:cBhvr>
                                        <p:cTn id="31" fill="hold"/>
                                        <p:tgtEl>
                                          <p:spTgt spid="46"/>
                                        </p:tgtEl>
                                        <p:attrNameLst>
                                          <p:attrName>style.visibility</p:attrName>
                                        </p:attrNameLst>
                                      </p:cBhvr>
                                      <p:to>
                                        <p:strVal val="visible"/>
                                      </p:to>
                                    </p:set>
                                    <p:animEffect filter="dissolve(right)" transition="in">
                                      <p:cBhvr>
                                        <p:cTn id="32" dur="10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 grpId="7" fill="hold">
                                  <p:stCondLst>
                                    <p:cond delay="0"/>
                                  </p:stCondLst>
                                  <p:iterate type="el" backwards="0">
                                    <p:tmAbs val="0"/>
                                  </p:iterate>
                                  <p:childTnLst>
                                    <p:set>
                                      <p:cBhvr>
                                        <p:cTn id="36" fill="hold"/>
                                        <p:tgtEl>
                                          <p:spTgt spid="47"/>
                                        </p:tgtEl>
                                        <p:attrNameLst>
                                          <p:attrName>style.visibility</p:attrName>
                                        </p:attrNameLst>
                                      </p:cBhvr>
                                      <p:to>
                                        <p:strVal val="visible"/>
                                      </p:to>
                                    </p:set>
                                    <p:anim calcmode="lin" valueType="num">
                                      <p:cBhvr>
                                        <p:cTn id="37" dur="1000" fill="hold"/>
                                        <p:tgtEl>
                                          <p:spTgt spid="47"/>
                                        </p:tgtEl>
                                        <p:attrNameLst>
                                          <p:attrName>ppt_x</p:attrName>
                                        </p:attrNameLst>
                                      </p:cBhvr>
                                      <p:tavLst>
                                        <p:tav tm="0">
                                          <p:val>
                                            <p:strVal val="0-#ppt_w/2"/>
                                          </p:val>
                                        </p:tav>
                                        <p:tav tm="100000">
                                          <p:val>
                                            <p:strVal val="#ppt_x"/>
                                          </p:val>
                                        </p:tav>
                                      </p:tavLst>
                                    </p:anim>
                                    <p:anim calcmode="lin" valueType="num">
                                      <p:cBhvr>
                                        <p:cTn id="3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 grpId="8" fill="hold">
                                  <p:stCondLst>
                                    <p:cond delay="0"/>
                                  </p:stCondLst>
                                  <p:iterate type="el" backwards="0">
                                    <p:tmAbs val="0"/>
                                  </p:iterate>
                                  <p:childTnLst>
                                    <p:set>
                                      <p:cBhvr>
                                        <p:cTn id="42" fill="hold"/>
                                        <p:tgtEl>
                                          <p:spTgt spid="48"/>
                                        </p:tgtEl>
                                        <p:attrNameLst>
                                          <p:attrName>style.visibility</p:attrName>
                                        </p:attrNameLst>
                                      </p:cBhvr>
                                      <p:to>
                                        <p:strVal val="visible"/>
                                      </p:to>
                                    </p:set>
                                    <p:anim calcmode="lin" valueType="num">
                                      <p:cBhvr>
                                        <p:cTn id="43" dur="1000" fill="hold"/>
                                        <p:tgtEl>
                                          <p:spTgt spid="48"/>
                                        </p:tgtEl>
                                        <p:attrNameLst>
                                          <p:attrName>ppt_x</p:attrName>
                                        </p:attrNameLst>
                                      </p:cBhvr>
                                      <p:tavLst>
                                        <p:tav tm="0">
                                          <p:val>
                                            <p:strVal val="0-#ppt_w/2"/>
                                          </p:val>
                                        </p:tav>
                                        <p:tav tm="100000">
                                          <p:val>
                                            <p:strVal val="#ppt_x"/>
                                          </p:val>
                                        </p:tav>
                                      </p:tavLst>
                                    </p:anim>
                                    <p:anim calcmode="lin" valueType="num">
                                      <p:cBhvr>
                                        <p:cTn id="44"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1"/>
      <p:bldP build="whole" bldLvl="1" animBg="1" rev="0" advAuto="0" spid="42" grpId="2"/>
      <p:bldP build="whole" bldLvl="1" animBg="1" rev="0" advAuto="0" spid="43" grpId="3"/>
      <p:bldP build="whole" bldLvl="1" animBg="1" rev="0" advAuto="0" spid="44" grpId="4"/>
      <p:bldP build="whole" bldLvl="1" animBg="1" rev="0" advAuto="0" spid="45" grpId="5"/>
      <p:bldP build="whole" bldLvl="1" animBg="1" rev="0" advAuto="0" spid="46" grpId="6"/>
      <p:bldP build="whole" bldLvl="1" animBg="1" rev="0" advAuto="0" spid="48" grpId="8"/>
      <p:bldP build="whole" bldLvl="1" animBg="1" rev="0" advAuto="0" spid="47" grpId="7"/>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IMG_0500.JPG"/>
          <p:cNvPicPr/>
          <p:nvPr/>
        </p:nvPicPr>
        <p:blipFill>
          <a:blip r:embed="rId2">
            <a:extLst/>
          </a:blip>
          <a:stretch>
            <a:fillRect/>
          </a:stretch>
        </p:blipFill>
        <p:spPr>
          <a:xfrm>
            <a:off x="0" y="0"/>
            <a:ext cx="13004800" cy="9753600"/>
          </a:xfrm>
          <a:prstGeom prst="rect">
            <a:avLst/>
          </a:prstGeom>
          <a:ln w="12700">
            <a:miter lim="400000"/>
          </a:ln>
        </p:spPr>
      </p:pic>
      <p:sp>
        <p:nvSpPr>
          <p:cNvPr id="51" name="Shape 51"/>
          <p:cNvSpPr/>
          <p:nvPr/>
        </p:nvSpPr>
        <p:spPr>
          <a:xfrm>
            <a:off x="109167" y="389327"/>
            <a:ext cx="12786465"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Began leading trade routes for a widow, Khadijah</a:t>
            </a:r>
          </a:p>
        </p:txBody>
      </p:sp>
      <p:sp>
        <p:nvSpPr>
          <p:cNvPr id="52" name="Shape 52"/>
          <p:cNvSpPr/>
          <p:nvPr/>
        </p:nvSpPr>
        <p:spPr>
          <a:xfrm>
            <a:off x="120587" y="1493514"/>
            <a:ext cx="12649414"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Impressed with his kind and trustworthy nature, Khadijah asks his hand in marriage </a:t>
            </a:r>
          </a:p>
        </p:txBody>
      </p:sp>
      <p:sp>
        <p:nvSpPr>
          <p:cNvPr id="53" name="Shape 53"/>
          <p:cNvSpPr/>
          <p:nvPr/>
        </p:nvSpPr>
        <p:spPr>
          <a:xfrm>
            <a:off x="151044" y="3410500"/>
            <a:ext cx="10243372"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Khadijah is 40, Muhammad 25</a:t>
            </a:r>
          </a:p>
        </p:txBody>
      </p:sp>
      <p:sp>
        <p:nvSpPr>
          <p:cNvPr id="54" name="Shape 54"/>
          <p:cNvSpPr/>
          <p:nvPr/>
        </p:nvSpPr>
        <p:spPr>
          <a:xfrm>
            <a:off x="173886" y="4514686"/>
            <a:ext cx="11834709"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They have four daughters, and two sons who died at an early age </a:t>
            </a:r>
          </a:p>
        </p:txBody>
      </p:sp>
      <p:sp>
        <p:nvSpPr>
          <p:cNvPr id="55" name="Shape 55"/>
          <p:cNvSpPr/>
          <p:nvPr/>
        </p:nvSpPr>
        <p:spPr>
          <a:xfrm>
            <a:off x="6914291" y="5541602"/>
            <a:ext cx="5998410" cy="365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buSzPct val="75000"/>
              <a:buChar char="•"/>
              <a:defRPr>
                <a:latin typeface="Papyrus"/>
                <a:ea typeface="Papyrus"/>
                <a:cs typeface="Papyrus"/>
                <a:sym typeface="Papyrus"/>
              </a:defRPr>
            </a:lvl1pPr>
          </a:lstStyle>
          <a:p>
            <a:pPr lvl="0">
              <a:defRPr sz="1800"/>
            </a:pPr>
            <a:r>
              <a:rPr sz="3600"/>
              <a:t>Muhammad continued to manage Khadijah's business affairs, and their next years were pleasant and prosperous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4*#ppt_w"/>
                                          </p:val>
                                        </p:tav>
                                        <p:tav tm="100000">
                                          <p:val>
                                            <p:strVal val="#ppt_w"/>
                                          </p:val>
                                        </p:tav>
                                      </p:tavLst>
                                    </p:anim>
                                    <p:anim calcmode="lin" valueType="num">
                                      <p:cBhvr>
                                        <p:cTn id="8" dur="1000" fill="hold"/>
                                        <p:tgtEl>
                                          <p:spTgt spid="5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strVal val="4*#ppt_w"/>
                                          </p:val>
                                        </p:tav>
                                        <p:tav tm="100000">
                                          <p:val>
                                            <p:strVal val="#ppt_w"/>
                                          </p:val>
                                        </p:tav>
                                      </p:tavLst>
                                    </p:anim>
                                    <p:anim calcmode="lin" valueType="num">
                                      <p:cBhvr>
                                        <p:cTn id="14" dur="1000" fill="hold"/>
                                        <p:tgtEl>
                                          <p:spTgt spid="5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6" presetID="23" grpId="3" fill="hold">
                                  <p:stCondLst>
                                    <p:cond delay="0"/>
                                  </p:stCondLst>
                                  <p:iterate type="el" backwards="0">
                                    <p:tmAbs val="0"/>
                                  </p:iterate>
                                  <p:childTnLst>
                                    <p:set>
                                      <p:cBhvr>
                                        <p:cTn id="18" fill="hold"/>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strVal val="4*#ppt_w"/>
                                          </p:val>
                                        </p:tav>
                                        <p:tav tm="100000">
                                          <p:val>
                                            <p:strVal val="#ppt_w"/>
                                          </p:val>
                                        </p:tav>
                                      </p:tavLst>
                                    </p:anim>
                                    <p:anim calcmode="lin" valueType="num">
                                      <p:cBhvr>
                                        <p:cTn id="20" dur="1000" fill="hold"/>
                                        <p:tgtEl>
                                          <p:spTgt spid="53"/>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6" presetID="23" grpId="4" fill="hold">
                                  <p:stCondLst>
                                    <p:cond delay="0"/>
                                  </p:stCondLst>
                                  <p:iterate type="el" backwards="0">
                                    <p:tmAbs val="0"/>
                                  </p:iterate>
                                  <p:childTnLst>
                                    <p:set>
                                      <p:cBhvr>
                                        <p:cTn id="24" fill="hold"/>
                                        <p:tgtEl>
                                          <p:spTgt spid="54"/>
                                        </p:tgtEl>
                                        <p:attrNameLst>
                                          <p:attrName>style.visibility</p:attrName>
                                        </p:attrNameLst>
                                      </p:cBhvr>
                                      <p:to>
                                        <p:strVal val="visible"/>
                                      </p:to>
                                    </p:set>
                                    <p:anim calcmode="lin" valueType="num">
                                      <p:cBhvr>
                                        <p:cTn id="25" dur="1000" fill="hold"/>
                                        <p:tgtEl>
                                          <p:spTgt spid="54"/>
                                        </p:tgtEl>
                                        <p:attrNameLst>
                                          <p:attrName>ppt_w</p:attrName>
                                        </p:attrNameLst>
                                      </p:cBhvr>
                                      <p:tavLst>
                                        <p:tav tm="0">
                                          <p:val>
                                            <p:strVal val="4*#ppt_w"/>
                                          </p:val>
                                        </p:tav>
                                        <p:tav tm="100000">
                                          <p:val>
                                            <p:strVal val="#ppt_w"/>
                                          </p:val>
                                        </p:tav>
                                      </p:tavLst>
                                    </p:anim>
                                    <p:anim calcmode="lin" valueType="num">
                                      <p:cBhvr>
                                        <p:cTn id="26" dur="1000" fill="hold"/>
                                        <p:tgtEl>
                                          <p:spTgt spid="54"/>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6" presetID="23" grpId="5" fill="hold">
                                  <p:stCondLst>
                                    <p:cond delay="0"/>
                                  </p:stCondLst>
                                  <p:iterate type="el" backwards="0">
                                    <p:tmAbs val="0"/>
                                  </p:iterate>
                                  <p:childTnLst>
                                    <p:set>
                                      <p:cBhvr>
                                        <p:cTn id="30" fill="hold"/>
                                        <p:tgtEl>
                                          <p:spTgt spid="55"/>
                                        </p:tgtEl>
                                        <p:attrNameLst>
                                          <p:attrName>style.visibility</p:attrName>
                                        </p:attrNameLst>
                                      </p:cBhvr>
                                      <p:to>
                                        <p:strVal val="visible"/>
                                      </p:to>
                                    </p:set>
                                    <p:anim calcmode="lin" valueType="num">
                                      <p:cBhvr>
                                        <p:cTn id="31" dur="1000" fill="hold"/>
                                        <p:tgtEl>
                                          <p:spTgt spid="55"/>
                                        </p:tgtEl>
                                        <p:attrNameLst>
                                          <p:attrName>ppt_w</p:attrName>
                                        </p:attrNameLst>
                                      </p:cBhvr>
                                      <p:tavLst>
                                        <p:tav tm="0">
                                          <p:val>
                                            <p:strVal val="4*#ppt_w"/>
                                          </p:val>
                                        </p:tav>
                                        <p:tav tm="100000">
                                          <p:val>
                                            <p:strVal val="#ppt_w"/>
                                          </p:val>
                                        </p:tav>
                                      </p:tavLst>
                                    </p:anim>
                                    <p:anim calcmode="lin" valueType="num">
                                      <p:cBhvr>
                                        <p:cTn id="32" dur="1000" fill="hold"/>
                                        <p:tgtEl>
                                          <p:spTgt spid="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P build="whole" bldLvl="1" animBg="1" rev="0" advAuto="0" spid="55" grpId="5"/>
      <p:bldP build="whole" bldLvl="1" animBg="1" rev="0" advAuto="0" spid="53" grpId="3"/>
      <p:bldP build="whole" bldLvl="1" animBg="1" rev="0" advAuto="0" spid="52" grpId="2"/>
      <p:bldP build="whole" bldLvl="1" animBg="1" rev="0" advAuto="0" spid="54"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IMG_0500.JPG"/>
          <p:cNvPicPr/>
          <p:nvPr/>
        </p:nvPicPr>
        <p:blipFill>
          <a:blip r:embed="rId2">
            <a:extLst/>
          </a:blip>
          <a:stretch>
            <a:fillRect/>
          </a:stretch>
        </p:blipFill>
        <p:spPr>
          <a:xfrm>
            <a:off x="0" y="0"/>
            <a:ext cx="13004800" cy="9753600"/>
          </a:xfrm>
          <a:prstGeom prst="rect">
            <a:avLst/>
          </a:prstGeom>
          <a:ln w="12700">
            <a:miter lim="400000"/>
          </a:ln>
        </p:spPr>
      </p:pic>
      <p:sp>
        <p:nvSpPr>
          <p:cNvPr id="58" name="Shape 58"/>
          <p:cNvSpPr/>
          <p:nvPr/>
        </p:nvSpPr>
        <p:spPr>
          <a:xfrm>
            <a:off x="128330" y="108719"/>
            <a:ext cx="1183471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Disillusioned by the materialism and idolatry of Mecca he begins to retreat to a cave </a:t>
            </a:r>
          </a:p>
        </p:txBody>
      </p:sp>
      <p:pic>
        <p:nvPicPr>
          <p:cNvPr id="59" name="IMG_0503.jpeg"/>
          <p:cNvPicPr/>
          <p:nvPr/>
        </p:nvPicPr>
        <p:blipFill>
          <a:blip r:embed="rId3">
            <a:extLst/>
          </a:blip>
          <a:stretch>
            <a:fillRect/>
          </a:stretch>
        </p:blipFill>
        <p:spPr>
          <a:xfrm>
            <a:off x="8866444" y="1761909"/>
            <a:ext cx="3810000" cy="2159001"/>
          </a:xfrm>
          <a:prstGeom prst="rect">
            <a:avLst/>
          </a:prstGeom>
          <a:ln w="12700">
            <a:miter lim="400000"/>
          </a:ln>
        </p:spPr>
      </p:pic>
      <p:sp>
        <p:nvSpPr>
          <p:cNvPr id="60" name="Shape 60"/>
          <p:cNvSpPr/>
          <p:nvPr/>
        </p:nvSpPr>
        <p:spPr>
          <a:xfrm>
            <a:off x="3417600" y="2073431"/>
            <a:ext cx="5256168"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And meets a spirit</a:t>
            </a:r>
          </a:p>
        </p:txBody>
      </p:sp>
      <p:pic>
        <p:nvPicPr>
          <p:cNvPr id="61" name="IMG_0504.jpeg"/>
          <p:cNvPicPr/>
          <p:nvPr/>
        </p:nvPicPr>
        <p:blipFill>
          <a:blip r:embed="rId4">
            <a:extLst/>
          </a:blip>
          <a:stretch>
            <a:fillRect/>
          </a:stretch>
        </p:blipFill>
        <p:spPr>
          <a:xfrm>
            <a:off x="1414726" y="3225343"/>
            <a:ext cx="4064001" cy="2400300"/>
          </a:xfrm>
          <a:prstGeom prst="rect">
            <a:avLst/>
          </a:prstGeom>
          <a:ln w="12700">
            <a:miter lim="400000"/>
          </a:ln>
        </p:spPr>
      </p:pic>
      <p:sp>
        <p:nvSpPr>
          <p:cNvPr id="62" name="Shape 62"/>
          <p:cNvSpPr/>
          <p:nvPr/>
        </p:nvSpPr>
        <p:spPr>
          <a:xfrm>
            <a:off x="6417408" y="4362405"/>
            <a:ext cx="6344978"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Who shares with him a great treasure </a:t>
            </a:r>
          </a:p>
        </p:txBody>
      </p:sp>
      <p:sp>
        <p:nvSpPr>
          <p:cNvPr id="63" name="Shape 63"/>
          <p:cNvSpPr/>
          <p:nvPr/>
        </p:nvSpPr>
        <p:spPr>
          <a:xfrm>
            <a:off x="8153413" y="6531101"/>
            <a:ext cx="4776483"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Okay!  Enough of the Aladdin similarities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4*#ppt_w"/>
                                          </p:val>
                                        </p:tav>
                                        <p:tav tm="100000">
                                          <p:val>
                                            <p:strVal val="#ppt_w"/>
                                          </p:val>
                                        </p:tav>
                                      </p:tavLst>
                                    </p:anim>
                                    <p:anim calcmode="lin" valueType="num">
                                      <p:cBhvr>
                                        <p:cTn id="8" dur="1000" fill="hold"/>
                                        <p:tgtEl>
                                          <p:spTgt spid="5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5" presetID="3" grpId="2" fill="hold">
                                  <p:stCondLst>
                                    <p:cond delay="0"/>
                                  </p:stCondLst>
                                  <p:iterate type="el" backwards="0">
                                    <p:tmAbs val="0"/>
                                  </p:iterate>
                                  <p:childTnLst>
                                    <p:set>
                                      <p:cBhvr>
                                        <p:cTn id="12" fill="hold"/>
                                        <p:tgtEl>
                                          <p:spTgt spid="59"/>
                                        </p:tgtEl>
                                        <p:attrNameLst>
                                          <p:attrName>style.visibility</p:attrName>
                                        </p:attrNameLst>
                                      </p:cBhvr>
                                      <p:to>
                                        <p:strVal val="visible"/>
                                      </p:to>
                                    </p:set>
                                    <p:animEffect filter="blinds(vertical)" transition="in">
                                      <p:cBhvr>
                                        <p:cTn id="13" dur="10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6" presetID="23" grpId="3" fill="hold">
                                  <p:stCondLst>
                                    <p:cond delay="0"/>
                                  </p:stCondLst>
                                  <p:iterate type="el" backwards="0">
                                    <p:tmAbs val="0"/>
                                  </p:iterate>
                                  <p:childTnLst>
                                    <p:set>
                                      <p:cBhvr>
                                        <p:cTn id="17" fill="hold"/>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strVal val="4*#ppt_w"/>
                                          </p:val>
                                        </p:tav>
                                        <p:tav tm="100000">
                                          <p:val>
                                            <p:strVal val="#ppt_w"/>
                                          </p:val>
                                        </p:tav>
                                      </p:tavLst>
                                    </p:anim>
                                    <p:anim calcmode="lin" valueType="num">
                                      <p:cBhvr>
                                        <p:cTn id="19" dur="10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5" presetID="3" grpId="4" fill="hold">
                                  <p:stCondLst>
                                    <p:cond delay="0"/>
                                  </p:stCondLst>
                                  <p:iterate type="el" backwards="0">
                                    <p:tmAbs val="0"/>
                                  </p:iterate>
                                  <p:childTnLst>
                                    <p:set>
                                      <p:cBhvr>
                                        <p:cTn id="23" fill="hold"/>
                                        <p:tgtEl>
                                          <p:spTgt spid="61"/>
                                        </p:tgtEl>
                                        <p:attrNameLst>
                                          <p:attrName>style.visibility</p:attrName>
                                        </p:attrNameLst>
                                      </p:cBhvr>
                                      <p:to>
                                        <p:strVal val="visible"/>
                                      </p:to>
                                    </p:set>
                                    <p:animEffect filter="blinds(vertical)" transition="in">
                                      <p:cBhvr>
                                        <p:cTn id="24" dur="10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6" presetID="23" grpId="5" fill="hold">
                                  <p:stCondLst>
                                    <p:cond delay="0"/>
                                  </p:stCondLst>
                                  <p:iterate type="el" backwards="0">
                                    <p:tmAbs val="0"/>
                                  </p:iterate>
                                  <p:childTnLst>
                                    <p:set>
                                      <p:cBhvr>
                                        <p:cTn id="28" fill="hold"/>
                                        <p:tgtEl>
                                          <p:spTgt spid="62"/>
                                        </p:tgtEl>
                                        <p:attrNameLst>
                                          <p:attrName>style.visibility</p:attrName>
                                        </p:attrNameLst>
                                      </p:cBhvr>
                                      <p:to>
                                        <p:strVal val="visible"/>
                                      </p:to>
                                    </p:set>
                                    <p:anim calcmode="lin" valueType="num">
                                      <p:cBhvr>
                                        <p:cTn id="29" dur="1000" fill="hold"/>
                                        <p:tgtEl>
                                          <p:spTgt spid="62"/>
                                        </p:tgtEl>
                                        <p:attrNameLst>
                                          <p:attrName>ppt_w</p:attrName>
                                        </p:attrNameLst>
                                      </p:cBhvr>
                                      <p:tavLst>
                                        <p:tav tm="0">
                                          <p:val>
                                            <p:strVal val="4*#ppt_w"/>
                                          </p:val>
                                        </p:tav>
                                        <p:tav tm="100000">
                                          <p:val>
                                            <p:strVal val="#ppt_w"/>
                                          </p:val>
                                        </p:tav>
                                      </p:tavLst>
                                    </p:anim>
                                    <p:anim calcmode="lin" valueType="num">
                                      <p:cBhvr>
                                        <p:cTn id="30" dur="1000" fill="hold"/>
                                        <p:tgtEl>
                                          <p:spTgt spid="62"/>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6" presetID="23" grpId="6" fill="hold">
                                  <p:stCondLst>
                                    <p:cond delay="0"/>
                                  </p:stCondLst>
                                  <p:iterate type="el" backwards="0">
                                    <p:tmAbs val="0"/>
                                  </p:iterate>
                                  <p:childTnLst>
                                    <p:set>
                                      <p:cBhvr>
                                        <p:cTn id="34" fill="hold"/>
                                        <p:tgtEl>
                                          <p:spTgt spid="63"/>
                                        </p:tgtEl>
                                        <p:attrNameLst>
                                          <p:attrName>style.visibility</p:attrName>
                                        </p:attrNameLst>
                                      </p:cBhvr>
                                      <p:to>
                                        <p:strVal val="visible"/>
                                      </p:to>
                                    </p:set>
                                    <p:anim calcmode="lin" valueType="num">
                                      <p:cBhvr>
                                        <p:cTn id="35" dur="1000" fill="hold"/>
                                        <p:tgtEl>
                                          <p:spTgt spid="63"/>
                                        </p:tgtEl>
                                        <p:attrNameLst>
                                          <p:attrName>ppt_w</p:attrName>
                                        </p:attrNameLst>
                                      </p:cBhvr>
                                      <p:tavLst>
                                        <p:tav tm="0">
                                          <p:val>
                                            <p:strVal val="4*#ppt_w"/>
                                          </p:val>
                                        </p:tav>
                                        <p:tav tm="100000">
                                          <p:val>
                                            <p:strVal val="#ppt_w"/>
                                          </p:val>
                                        </p:tav>
                                      </p:tavLst>
                                    </p:anim>
                                    <p:anim calcmode="lin" valueType="num">
                                      <p:cBhvr>
                                        <p:cTn id="36" dur="1000" fill="hold"/>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3"/>
      <p:bldP build="whole" bldLvl="1" animBg="1" rev="0" advAuto="0" spid="59" grpId="2"/>
      <p:bldP build="whole" bldLvl="1" animBg="1" rev="0" advAuto="0" spid="61" grpId="4"/>
      <p:bldP build="whole" bldLvl="1" animBg="1" rev="0" advAuto="0" spid="58" grpId="1"/>
      <p:bldP build="whole" bldLvl="1" animBg="1" rev="0" advAuto="0" spid="62" grpId="5"/>
      <p:bldP build="whole" bldLvl="1" animBg="1" rev="0" advAuto="0" spid="63" grpId="6"/>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IMG_0500.JPG"/>
          <p:cNvPicPr/>
          <p:nvPr/>
        </p:nvPicPr>
        <p:blipFill>
          <a:blip r:embed="rId2">
            <a:extLst/>
          </a:blip>
          <a:stretch>
            <a:fillRect/>
          </a:stretch>
        </p:blipFill>
        <p:spPr>
          <a:xfrm>
            <a:off x="0" y="0"/>
            <a:ext cx="13004800" cy="9753600"/>
          </a:xfrm>
          <a:prstGeom prst="rect">
            <a:avLst/>
          </a:prstGeom>
          <a:ln w="12700">
            <a:miter lim="400000"/>
          </a:ln>
        </p:spPr>
      </p:pic>
      <p:sp>
        <p:nvSpPr>
          <p:cNvPr id="66" name="Shape 66"/>
          <p:cNvSpPr/>
          <p:nvPr/>
        </p:nvSpPr>
        <p:spPr>
          <a:xfrm>
            <a:off x="585045" y="824081"/>
            <a:ext cx="11834709"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Muhammad at age forty sees the angel Gabriel</a:t>
            </a:r>
          </a:p>
        </p:txBody>
      </p:sp>
      <p:sp>
        <p:nvSpPr>
          <p:cNvPr id="67" name="Shape 67"/>
          <p:cNvSpPr/>
          <p:nvPr/>
        </p:nvSpPr>
        <p:spPr>
          <a:xfrm>
            <a:off x="458719" y="163069"/>
            <a:ext cx="4940504" cy="5750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latin typeface="Copperplate"/>
                <a:ea typeface="Copperplate"/>
                <a:cs typeface="Copperplate"/>
                <a:sym typeface="Copperplate"/>
              </a:defRPr>
            </a:lvl1pPr>
          </a:lstStyle>
          <a:p>
            <a:pPr lvl="0">
              <a:defRPr b="0" sz="1800" u="none"/>
            </a:pPr>
            <a:r>
              <a:rPr b="1" sz="3600" u="sng"/>
              <a:t>In more seriousness</a:t>
            </a:r>
          </a:p>
        </p:txBody>
      </p:sp>
      <p:sp>
        <p:nvSpPr>
          <p:cNvPr id="68" name="Shape 68"/>
          <p:cNvSpPr/>
          <p:nvPr/>
        </p:nvSpPr>
        <p:spPr>
          <a:xfrm>
            <a:off x="585045" y="1612900"/>
            <a:ext cx="11834709" cy="335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Three years later begins to publicly preach that Allah is the only one God, that complete surrender to Him is the only way, and to give of your wealth to the poor and needy</a:t>
            </a:r>
          </a:p>
        </p:txBody>
      </p:sp>
      <p:sp>
        <p:nvSpPr>
          <p:cNvPr id="69" name="Shape 69"/>
          <p:cNvSpPr/>
          <p:nvPr/>
        </p:nvSpPr>
        <p:spPr>
          <a:xfrm>
            <a:off x="7481275" y="6759973"/>
            <a:ext cx="5272347"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How was this message received?</a:t>
            </a:r>
          </a:p>
        </p:txBody>
      </p:sp>
      <p:sp>
        <p:nvSpPr>
          <p:cNvPr id="70" name="Shape 70"/>
          <p:cNvSpPr/>
          <p:nvPr/>
        </p:nvSpPr>
        <p:spPr>
          <a:xfrm>
            <a:off x="585045" y="4737100"/>
            <a:ext cx="12191914"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8583" indent="-518583" algn="l">
              <a:buSzPct val="75000"/>
              <a:buChar char="•"/>
              <a:defRPr sz="4200">
                <a:latin typeface="Papyrus"/>
                <a:ea typeface="Papyrus"/>
                <a:cs typeface="Papyrus"/>
                <a:sym typeface="Papyrus"/>
              </a:defRPr>
            </a:lvl1pPr>
          </a:lstStyle>
          <a:p>
            <a:pPr lvl="0">
              <a:defRPr sz="1800"/>
            </a:pPr>
            <a:r>
              <a:rPr sz="4200"/>
              <a:t>The revelations he received would later be written and included in the Quran</a:t>
            </a:r>
          </a:p>
        </p:txBody>
      </p:sp>
      <p:pic>
        <p:nvPicPr>
          <p:cNvPr id="71" name="IMG_0505.jpeg"/>
          <p:cNvPicPr/>
          <p:nvPr/>
        </p:nvPicPr>
        <p:blipFill>
          <a:blip r:embed="rId3">
            <a:extLst/>
          </a:blip>
          <a:stretch>
            <a:fillRect/>
          </a:stretch>
        </p:blipFill>
        <p:spPr>
          <a:xfrm>
            <a:off x="8043784" y="6186520"/>
            <a:ext cx="4411090" cy="332836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strVal val="4*#ppt_w"/>
                                          </p:val>
                                        </p:tav>
                                        <p:tav tm="100000">
                                          <p:val>
                                            <p:strVal val="#ppt_w"/>
                                          </p:val>
                                        </p:tav>
                                      </p:tavLst>
                                    </p:anim>
                                    <p:anim calcmode="lin" valueType="num">
                                      <p:cBhvr>
                                        <p:cTn id="8" dur="1000" fill="hold"/>
                                        <p:tgtEl>
                                          <p:spTgt spid="6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68"/>
                                        </p:tgtEl>
                                        <p:attrNameLst>
                                          <p:attrName>style.visibility</p:attrName>
                                        </p:attrNameLst>
                                      </p:cBhvr>
                                      <p:to>
                                        <p:strVal val="visible"/>
                                      </p:to>
                                    </p:set>
                                    <p:anim calcmode="lin" valueType="num">
                                      <p:cBhvr>
                                        <p:cTn id="13" dur="1000" fill="hold"/>
                                        <p:tgtEl>
                                          <p:spTgt spid="68"/>
                                        </p:tgtEl>
                                        <p:attrNameLst>
                                          <p:attrName>ppt_w</p:attrName>
                                        </p:attrNameLst>
                                      </p:cBhvr>
                                      <p:tavLst>
                                        <p:tav tm="0">
                                          <p:val>
                                            <p:strVal val="4*#ppt_w"/>
                                          </p:val>
                                        </p:tav>
                                        <p:tav tm="100000">
                                          <p:val>
                                            <p:strVal val="#ppt_w"/>
                                          </p:val>
                                        </p:tav>
                                      </p:tavLst>
                                    </p:anim>
                                    <p:anim calcmode="lin" valueType="num">
                                      <p:cBhvr>
                                        <p:cTn id="14" dur="1000" fill="hold"/>
                                        <p:tgtEl>
                                          <p:spTgt spid="68"/>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6" presetID="23" grpId="3" fill="hold">
                                  <p:stCondLst>
                                    <p:cond delay="0"/>
                                  </p:stCondLst>
                                  <p:iterate type="el" backwards="0">
                                    <p:tmAbs val="0"/>
                                  </p:iterate>
                                  <p:childTnLst>
                                    <p:set>
                                      <p:cBhvr>
                                        <p:cTn id="18" fill="hold"/>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4*#ppt_w"/>
                                          </p:val>
                                        </p:tav>
                                        <p:tav tm="100000">
                                          <p:val>
                                            <p:strVal val="#ppt_w"/>
                                          </p:val>
                                        </p:tav>
                                      </p:tavLst>
                                    </p:anim>
                                    <p:anim calcmode="lin" valueType="num">
                                      <p:cBhvr>
                                        <p:cTn id="20" dur="10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5" presetID="3" grpId="4" fill="hold">
                                  <p:stCondLst>
                                    <p:cond delay="0"/>
                                  </p:stCondLst>
                                  <p:iterate type="el" backwards="0">
                                    <p:tmAbs val="0"/>
                                  </p:iterate>
                                  <p:childTnLst>
                                    <p:set>
                                      <p:cBhvr>
                                        <p:cTn id="24" fill="hold"/>
                                        <p:tgtEl>
                                          <p:spTgt spid="71"/>
                                        </p:tgtEl>
                                        <p:attrNameLst>
                                          <p:attrName>style.visibility</p:attrName>
                                        </p:attrNameLst>
                                      </p:cBhvr>
                                      <p:to>
                                        <p:strVal val="visible"/>
                                      </p:to>
                                    </p:set>
                                    <p:animEffect filter="blinds(vertical)" transition="in">
                                      <p:cBhvr>
                                        <p:cTn id="25" dur="10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xit" presetSubtype="5" presetID="3" grpId="5" fill="hold">
                                  <p:stCondLst>
                                    <p:cond delay="0"/>
                                  </p:stCondLst>
                                  <p:iterate type="el" backwards="0">
                                    <p:tmAbs val="0"/>
                                  </p:iterate>
                                  <p:childTnLst>
                                    <p:animEffect filter="blinds(vertical)" transition="out">
                                      <p:cBhvr>
                                        <p:cTn id="29" dur="1000" fill="hold"/>
                                        <p:tgtEl>
                                          <p:spTgt spid="71"/>
                                        </p:tgtEl>
                                      </p:cBhvr>
                                    </p:animEffect>
                                    <p:set>
                                      <p:cBhvr>
                                        <p:cTn id="30" fill="hold">
                                          <p:stCondLst>
                                            <p:cond delay="999"/>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6" presetID="23" grpId="6" fill="hold">
                                  <p:stCondLst>
                                    <p:cond delay="0"/>
                                  </p:stCondLst>
                                  <p:iterate type="el" backwards="0">
                                    <p:tmAbs val="0"/>
                                  </p:iterate>
                                  <p:childTnLst>
                                    <p:set>
                                      <p:cBhvr>
                                        <p:cTn id="34" fill="hold"/>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strVal val="4*#ppt_w"/>
                                          </p:val>
                                        </p:tav>
                                        <p:tav tm="100000">
                                          <p:val>
                                            <p:strVal val="#ppt_w"/>
                                          </p:val>
                                        </p:tav>
                                      </p:tavLst>
                                    </p:anim>
                                    <p:anim calcmode="lin" valueType="num">
                                      <p:cBhvr>
                                        <p:cTn id="36" dur="1000" fill="hold"/>
                                        <p:tgtEl>
                                          <p:spTgt spid="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2"/>
      <p:bldP build="whole" bldLvl="1" animBg="1" rev="0" advAuto="0" spid="71" grpId="4"/>
      <p:bldP build="whole" bldLvl="1" animBg="1" rev="0" advAuto="0" spid="70" grpId="3"/>
      <p:bldP build="whole" bldLvl="1" animBg="1" rev="0" advAuto="0" spid="66" grpId="1"/>
      <p:bldP build="whole" bldLvl="1" animBg="1" rev="0" advAuto="0" spid="71" grpId="5"/>
      <p:bldP build="whole" bldLvl="1" animBg="1" rev="0" advAuto="0" spid="69"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IMG_0500.JPG"/>
          <p:cNvPicPr/>
          <p:nvPr/>
        </p:nvPicPr>
        <p:blipFill>
          <a:blip r:embed="rId3">
            <a:extLst/>
          </a:blip>
          <a:stretch>
            <a:fillRect/>
          </a:stretch>
        </p:blipFill>
        <p:spPr>
          <a:xfrm>
            <a:off x="0" y="0"/>
            <a:ext cx="13004800" cy="9753600"/>
          </a:xfrm>
          <a:prstGeom prst="rect">
            <a:avLst/>
          </a:prstGeom>
          <a:ln w="12700">
            <a:miter lim="400000"/>
          </a:ln>
        </p:spPr>
      </p:pic>
      <p:sp>
        <p:nvSpPr>
          <p:cNvPr id="74" name="Shape 74"/>
          <p:cNvSpPr/>
          <p:nvPr/>
        </p:nvSpPr>
        <p:spPr>
          <a:xfrm>
            <a:off x="-25400" y="534708"/>
            <a:ext cx="13055600" cy="419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370416" indent="-370416" algn="l">
              <a:buSzPct val="75000"/>
              <a:buChar char="•"/>
              <a:defRPr sz="1800"/>
            </a:pPr>
            <a:r>
              <a:rPr sz="3000" u="sng">
                <a:latin typeface="Papyrus"/>
                <a:ea typeface="Papyrus"/>
                <a:cs typeface="Papyrus"/>
                <a:sym typeface="Papyrus"/>
              </a:rPr>
              <a:t>Muhammad and his followers were</a:t>
            </a:r>
            <a:r>
              <a:rPr sz="3000">
                <a:latin typeface="Papyrus"/>
                <a:ea typeface="Papyrus"/>
                <a:cs typeface="Papyrus"/>
                <a:sym typeface="Papyrus"/>
              </a:rPr>
              <a:t> first made fun of (ridiculed)and then </a:t>
            </a:r>
            <a:r>
              <a:rPr sz="3000" u="sng">
                <a:latin typeface="Papyrus"/>
                <a:ea typeface="Papyrus"/>
                <a:cs typeface="Papyrus"/>
                <a:sym typeface="Papyrus"/>
              </a:rPr>
              <a:t>persecuted</a:t>
            </a:r>
            <a:r>
              <a:rPr sz="3000">
                <a:latin typeface="Papyrus"/>
                <a:ea typeface="Papyrus"/>
                <a:cs typeface="Papyrus"/>
                <a:sym typeface="Papyrus"/>
              </a:rPr>
              <a:t> and physically attacked.</a:t>
            </a:r>
            <a:endParaRPr sz="3000">
              <a:latin typeface="Papyrus"/>
              <a:ea typeface="Papyrus"/>
              <a:cs typeface="Papyrus"/>
              <a:sym typeface="Papyrus"/>
            </a:endParaRPr>
          </a:p>
          <a:p>
            <a:pPr lvl="0" marL="370416" indent="-370416" algn="l">
              <a:buSzPct val="75000"/>
              <a:buChar char="•"/>
              <a:defRPr sz="1800"/>
            </a:pPr>
            <a:r>
              <a:rPr sz="3000">
                <a:latin typeface="Papyrus"/>
                <a:ea typeface="Papyrus"/>
                <a:cs typeface="Papyrus"/>
                <a:sym typeface="Papyrus"/>
              </a:rPr>
              <a:t> Mecca's dominant tribe, banned trade with Muhammad's people.</a:t>
            </a:r>
            <a:endParaRPr sz="3000">
              <a:latin typeface="Papyrus"/>
              <a:ea typeface="Papyrus"/>
              <a:cs typeface="Papyrus"/>
              <a:sym typeface="Papyrus"/>
            </a:endParaRPr>
          </a:p>
          <a:p>
            <a:pPr lvl="0" marL="370416" indent="-370416" algn="l">
              <a:buSzPct val="75000"/>
              <a:buChar char="•"/>
              <a:defRPr sz="1800"/>
            </a:pPr>
            <a:r>
              <a:rPr sz="3000">
                <a:latin typeface="Papyrus"/>
                <a:ea typeface="Papyrus"/>
                <a:cs typeface="Papyrus"/>
                <a:sym typeface="Papyrus"/>
              </a:rPr>
              <a:t>Toward the end of the decade, Muhammad's wife and uncle both died. </a:t>
            </a:r>
            <a:endParaRPr sz="3000">
              <a:latin typeface="Papyrus"/>
              <a:ea typeface="Papyrus"/>
              <a:cs typeface="Papyrus"/>
              <a:sym typeface="Papyrus"/>
            </a:endParaRPr>
          </a:p>
          <a:p>
            <a:pPr lvl="0" marL="370416" indent="-370416" algn="l">
              <a:buSzPct val="75000"/>
              <a:buChar char="•"/>
              <a:defRPr sz="1800"/>
            </a:pPr>
            <a:r>
              <a:rPr sz="3000">
                <a:latin typeface="Papyrus"/>
                <a:ea typeface="Papyrus"/>
                <a:cs typeface="Papyrus"/>
                <a:sym typeface="Papyrus"/>
              </a:rPr>
              <a:t>Finally, the leaders of Mecca attempted to assassinate Muhammad. </a:t>
            </a:r>
            <a:endParaRPr sz="3000">
              <a:latin typeface="Papyrus"/>
              <a:ea typeface="Papyrus"/>
              <a:cs typeface="Papyrus"/>
              <a:sym typeface="Papyrus"/>
            </a:endParaRPr>
          </a:p>
          <a:p>
            <a:pPr lvl="0" marL="370416" indent="-370416" algn="l">
              <a:buSzPct val="75000"/>
              <a:buChar char="•"/>
              <a:defRPr sz="1800"/>
            </a:pPr>
            <a:r>
              <a:rPr sz="3000">
                <a:latin typeface="Papyrus"/>
                <a:ea typeface="Papyrus"/>
                <a:cs typeface="Papyrus"/>
                <a:sym typeface="Papyrus"/>
              </a:rPr>
              <a:t>In 622, Muhammad and his few hundred followers left Mecca and traveled to Medina, the oasis town where his father was buried.</a:t>
            </a:r>
          </a:p>
        </p:txBody>
      </p:sp>
      <p:sp>
        <p:nvSpPr>
          <p:cNvPr id="75" name="Shape 75"/>
          <p:cNvSpPr/>
          <p:nvPr/>
        </p:nvSpPr>
        <p:spPr>
          <a:xfrm>
            <a:off x="6027627" y="4950263"/>
            <a:ext cx="6743839" cy="360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000">
                <a:latin typeface="Papyrus"/>
                <a:ea typeface="Papyrus"/>
                <a:cs typeface="Papyrus"/>
                <a:sym typeface="Papyrus"/>
              </a:defRPr>
            </a:lvl1pPr>
          </a:lstStyle>
          <a:p>
            <a:pPr lvl="0">
              <a:defRPr sz="1800"/>
            </a:pPr>
            <a:r>
              <a:rPr sz="3000"/>
              <a:t>Medina soon became known as the City of the Prophet. Muhammad remained here for the next six years, building the first Muslim community and gradually gathering more and more people to his side.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IMG_0500.JPG"/>
          <p:cNvPicPr/>
          <p:nvPr/>
        </p:nvPicPr>
        <p:blipFill>
          <a:blip r:embed="rId3">
            <a:extLst/>
          </a:blip>
          <a:stretch>
            <a:fillRect/>
          </a:stretch>
        </p:blipFill>
        <p:spPr>
          <a:xfrm>
            <a:off x="0" y="0"/>
            <a:ext cx="13004800" cy="9753600"/>
          </a:xfrm>
          <a:prstGeom prst="rect">
            <a:avLst/>
          </a:prstGeom>
          <a:ln w="12700">
            <a:miter lim="400000"/>
          </a:ln>
        </p:spPr>
      </p:pic>
      <p:sp>
        <p:nvSpPr>
          <p:cNvPr id="80" name="Shape 80"/>
          <p:cNvSpPr/>
          <p:nvPr/>
        </p:nvSpPr>
        <p:spPr>
          <a:xfrm>
            <a:off x="-6127" y="1308189"/>
            <a:ext cx="13055600" cy="365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444500" indent="-444500" algn="l">
              <a:buSzPct val="75000"/>
              <a:buChar char="•"/>
              <a:defRPr sz="1800"/>
            </a:pPr>
            <a:r>
              <a:rPr sz="3600">
                <a:latin typeface="Papyrus"/>
                <a:ea typeface="Papyrus"/>
                <a:cs typeface="Papyrus"/>
                <a:sym typeface="Papyrus"/>
              </a:rPr>
              <a:t>Eight years of fighting, Muhammad gathered an army of 10,000 Muslim converts and marched on the city of Mecca. </a:t>
            </a:r>
            <a:endParaRPr sz="3600">
              <a:latin typeface="Papyrus"/>
              <a:ea typeface="Papyrus"/>
              <a:cs typeface="Papyrus"/>
              <a:sym typeface="Papyrus"/>
            </a:endParaRPr>
          </a:p>
          <a:p>
            <a:pPr lvl="0" marL="444500" indent="-444500" algn="l">
              <a:buSzPct val="75000"/>
              <a:buChar char="•"/>
              <a:defRPr sz="1800"/>
            </a:pPr>
            <a:r>
              <a:rPr sz="3600">
                <a:latin typeface="Papyrus"/>
                <a:ea typeface="Papyrus"/>
                <a:cs typeface="Papyrus"/>
                <a:sym typeface="Papyrus"/>
              </a:rPr>
              <a:t>He took city with out a fight.</a:t>
            </a:r>
            <a:endParaRPr sz="3600">
              <a:latin typeface="Papyrus"/>
              <a:ea typeface="Papyrus"/>
              <a:cs typeface="Papyrus"/>
              <a:sym typeface="Papyrus"/>
            </a:endParaRPr>
          </a:p>
          <a:p>
            <a:pPr lvl="0" marL="444500" indent="-444500" algn="l">
              <a:buSzPct val="75000"/>
              <a:buChar char="•"/>
              <a:defRPr sz="1800"/>
            </a:pPr>
            <a:r>
              <a:rPr sz="3600">
                <a:latin typeface="Papyrus"/>
                <a:ea typeface="Papyrus"/>
                <a:cs typeface="Papyrus"/>
                <a:sym typeface="Papyrus"/>
              </a:rPr>
              <a:t>He destroyed the pagan idols in the city and sent his followers out to destroy all remaining pagan temples in Eastern Arabia.</a:t>
            </a:r>
          </a:p>
        </p:txBody>
      </p:sp>
      <p:pic>
        <p:nvPicPr>
          <p:cNvPr id="81" name="IMG_0506.jpeg"/>
          <p:cNvPicPr/>
          <p:nvPr/>
        </p:nvPicPr>
        <p:blipFill>
          <a:blip r:embed="rId4">
            <a:extLst/>
          </a:blip>
          <a:stretch>
            <a:fillRect/>
          </a:stretch>
        </p:blipFill>
        <p:spPr>
          <a:xfrm>
            <a:off x="1354305" y="483283"/>
            <a:ext cx="10296189" cy="839111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strVal val="4*#ppt_w"/>
                                          </p:val>
                                        </p:tav>
                                        <p:tav tm="100000">
                                          <p:val>
                                            <p:strVal val="#ppt_w"/>
                                          </p:val>
                                        </p:tav>
                                      </p:tavLst>
                                    </p:anim>
                                    <p:anim calcmode="lin" valueType="num">
                                      <p:cBhvr>
                                        <p:cTn id="8" dur="1000" fill="hold"/>
                                        <p:tgtEl>
                                          <p:spTgt spid="8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5" presetID="3" grpId="2" fill="hold">
                                  <p:stCondLst>
                                    <p:cond delay="0"/>
                                  </p:stCondLst>
                                  <p:iterate type="el" backwards="0">
                                    <p:tmAbs val="0"/>
                                  </p:iterate>
                                  <p:childTnLst>
                                    <p:set>
                                      <p:cBhvr>
                                        <p:cTn id="12" fill="hold"/>
                                        <p:tgtEl>
                                          <p:spTgt spid="81"/>
                                        </p:tgtEl>
                                        <p:attrNameLst>
                                          <p:attrName>style.visibility</p:attrName>
                                        </p:attrNameLst>
                                      </p:cBhvr>
                                      <p:to>
                                        <p:strVal val="visible"/>
                                      </p:to>
                                    </p:set>
                                    <p:animEffect filter="blinds(vertical)" transition="in">
                                      <p:cBhvr>
                                        <p:cTn id="13"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2"/>
      <p:bldP build="whole" bldLvl="1" animBg="1" rev="0" advAuto="0" spid="8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IMG_0500.JPG"/>
          <p:cNvPicPr/>
          <p:nvPr/>
        </p:nvPicPr>
        <p:blipFill>
          <a:blip r:embed="rId2">
            <a:extLst/>
          </a:blip>
          <a:stretch>
            <a:fillRect/>
          </a:stretch>
        </p:blipFill>
        <p:spPr>
          <a:xfrm>
            <a:off x="0" y="0"/>
            <a:ext cx="13004800" cy="9753600"/>
          </a:xfrm>
          <a:prstGeom prst="rect">
            <a:avLst/>
          </a:prstGeom>
          <a:ln w="12700">
            <a:miter lim="400000"/>
          </a:ln>
        </p:spPr>
      </p:pic>
      <p:sp>
        <p:nvSpPr>
          <p:cNvPr id="86" name="Shape 86"/>
          <p:cNvSpPr/>
          <p:nvPr/>
        </p:nvSpPr>
        <p:spPr>
          <a:xfrm>
            <a:off x="186878" y="393700"/>
            <a:ext cx="12631043" cy="579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Papyrus"/>
                <a:ea typeface="Papyrus"/>
                <a:cs typeface="Papyrus"/>
                <a:sym typeface="Papyrus"/>
              </a:rPr>
              <a:t>Muhammad returned to live in Medina. In the next three years, he consolidated most of the Arabian Peninsula under Islam. In March, 632, he returned to Mecca one last time to perform a pilgrimage, and tens of thousands of Muslims joined him. </a:t>
            </a:r>
            <a:endParaRPr sz="3600">
              <a:latin typeface="Papyrus"/>
              <a:ea typeface="Papyrus"/>
              <a:cs typeface="Papyrus"/>
              <a:sym typeface="Papyrus"/>
            </a:endParaRPr>
          </a:p>
          <a:p>
            <a:pPr lvl="0">
              <a:defRPr sz="1800"/>
            </a:pPr>
            <a:endParaRPr sz="3600">
              <a:latin typeface="Papyrus"/>
              <a:ea typeface="Papyrus"/>
              <a:cs typeface="Papyrus"/>
              <a:sym typeface="Papyrus"/>
            </a:endParaRPr>
          </a:p>
          <a:p>
            <a:pPr lvl="0">
              <a:defRPr sz="1800"/>
            </a:pPr>
            <a:r>
              <a:rPr sz="3600">
                <a:latin typeface="Papyrus"/>
                <a:ea typeface="Papyrus"/>
                <a:cs typeface="Papyrus"/>
                <a:sym typeface="Papyrus"/>
              </a:rPr>
              <a:t>After the pilgrimage, he returned to Medina. Three months later on June 8, 632 he died there, after a brief illness. He is buried in the mosque in Medina.</a:t>
            </a:r>
          </a:p>
        </p:txBody>
      </p:sp>
      <p:pic>
        <p:nvPicPr>
          <p:cNvPr id="87" name="IMG_0507.jpeg"/>
          <p:cNvPicPr/>
          <p:nvPr/>
        </p:nvPicPr>
        <p:blipFill>
          <a:blip r:embed="rId3">
            <a:extLst/>
          </a:blip>
          <a:srcRect l="50821" t="52810" r="2345" b="6929"/>
          <a:stretch>
            <a:fillRect/>
          </a:stretch>
        </p:blipFill>
        <p:spPr>
          <a:xfrm>
            <a:off x="7337774" y="6166534"/>
            <a:ext cx="5372235" cy="2799487"/>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