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2.jpeg" ContentType="image/jpeg"/>
  <Override PartName="/ppt/notesSlides/notesSlide4.xml" ContentType="application/vnd.openxmlformats-officedocument.presentationml.notesSlide+xml"/>
  <Override PartName="/ppt/media/image3.jpeg" ContentType="image/jpeg"/>
  <Override PartName="/ppt/notesSlides/notesSlide5.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sldImg"/>
          </p:nvPr>
        </p:nvSpPr>
        <p:spPr>
          <a:prstGeom prst="rect">
            <a:avLst/>
          </a:prstGeom>
        </p:spPr>
        <p:txBody>
          <a:bodyPr/>
          <a:lstStyle/>
          <a:p>
            <a:pPr lvl="0"/>
          </a:p>
        </p:txBody>
      </p:sp>
      <p:sp>
        <p:nvSpPr>
          <p:cNvPr id="40" name="Shape 40"/>
          <p:cNvSpPr/>
          <p:nvPr>
            <p:ph type="body" sz="quarter" idx="1"/>
          </p:nvPr>
        </p:nvSpPr>
        <p:spPr>
          <a:prstGeom prst="rect">
            <a:avLst/>
          </a:prstGeom>
        </p:spPr>
        <p:txBody>
          <a:bodyPr/>
          <a:lstStyle/>
          <a:p>
            <a:pPr lvl="0">
              <a:defRPr sz="1800"/>
            </a:pPr>
            <a:r>
              <a:rPr sz="2200"/>
              <a:t>Do you remember the significance of the city Medina to Muhammad?  </a:t>
            </a:r>
            <a:endParaRPr sz="2200"/>
          </a:p>
          <a:p>
            <a:pPr lvl="0">
              <a:defRPr sz="1800"/>
            </a:pPr>
            <a:r>
              <a:rPr sz="2200"/>
              <a:t>Place of burial for both of his parents</a:t>
            </a:r>
            <a:endParaRPr sz="2200"/>
          </a:p>
          <a:p>
            <a:pPr lvl="0">
              <a:defRPr sz="1800"/>
            </a:pPr>
            <a:endParaRPr sz="2200"/>
          </a:p>
          <a:p>
            <a:pPr lvl="0">
              <a:defRPr sz="1800"/>
            </a:pPr>
            <a:r>
              <a:rPr sz="2200"/>
              <a:t>Muhammad seen as someone who cares about city but is neutral.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sldImg"/>
          </p:nvPr>
        </p:nvSpPr>
        <p:spPr>
          <a:prstGeom prst="rect">
            <a:avLst/>
          </a:prstGeom>
        </p:spPr>
        <p:txBody>
          <a:bodyPr/>
          <a:lstStyle/>
          <a:p>
            <a:pPr lvl="0"/>
          </a:p>
        </p:txBody>
      </p:sp>
      <p:sp>
        <p:nvSpPr>
          <p:cNvPr id="49" name="Shape 49"/>
          <p:cNvSpPr/>
          <p:nvPr>
            <p:ph type="body" sz="quarter" idx="1"/>
          </p:nvPr>
        </p:nvSpPr>
        <p:spPr>
          <a:prstGeom prst="rect">
            <a:avLst/>
          </a:prstGeom>
        </p:spPr>
        <p:txBody>
          <a:bodyPr/>
          <a:lstStyle/>
          <a:p>
            <a:pPr lvl="0">
              <a:defRPr sz="1800"/>
            </a:pPr>
            <a:r>
              <a:rPr sz="2200"/>
              <a:t>Charter better word because it wasn't really an agreement but more of a unilateral proclamation by Mohammed</a:t>
            </a:r>
            <a:endParaRPr sz="2200"/>
          </a:p>
          <a:p>
            <a:pPr lvl="0">
              <a:defRPr sz="1800"/>
            </a:pPr>
            <a:endParaRPr sz="2200"/>
          </a:p>
          <a:p>
            <a:pPr lvl="0">
              <a:defRPr sz="1800"/>
            </a:pPr>
            <a:r>
              <a:rPr sz="2200"/>
              <a:t>Blood money is the payment between families or tribes for the slaying of an individual in lieu of "eye for an eye"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sldImg"/>
          </p:nvPr>
        </p:nvSpPr>
        <p:spPr>
          <a:prstGeom prst="rect">
            <a:avLst/>
          </a:prstGeom>
        </p:spPr>
        <p:txBody>
          <a:bodyPr/>
          <a:lstStyle/>
          <a:p>
            <a:pPr lvl="0"/>
          </a:p>
        </p:txBody>
      </p:sp>
      <p:sp>
        <p:nvSpPr>
          <p:cNvPr id="75" name="Shape 75"/>
          <p:cNvSpPr/>
          <p:nvPr>
            <p:ph type="body" sz="quarter" idx="1"/>
          </p:nvPr>
        </p:nvSpPr>
        <p:spPr>
          <a:prstGeom prst="rect">
            <a:avLst/>
          </a:prstGeom>
        </p:spPr>
        <p:txBody>
          <a:bodyPr/>
          <a:lstStyle/>
          <a:p>
            <a:pPr lvl="0">
              <a:defRPr sz="1800"/>
            </a:pPr>
            <a:r>
              <a:rPr sz="2200"/>
              <a:t>Ali is Muhammad's cousin- family can only take over</a:t>
            </a:r>
            <a:endParaRPr sz="2200"/>
          </a:p>
          <a:p>
            <a:pPr lvl="0">
              <a:defRPr sz="1800"/>
            </a:pPr>
            <a:r>
              <a:rPr sz="2200"/>
              <a:t>Sunni-Muhammad's best friend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sldImg"/>
          </p:nvPr>
        </p:nvSpPr>
        <p:spPr>
          <a:prstGeom prst="rect">
            <a:avLst/>
          </a:prstGeom>
        </p:spPr>
        <p:txBody>
          <a:bodyPr/>
          <a:lstStyle/>
          <a:p>
            <a:pPr lvl="0"/>
          </a:p>
        </p:txBody>
      </p:sp>
      <p:sp>
        <p:nvSpPr>
          <p:cNvPr id="82" name="Shape 82"/>
          <p:cNvSpPr/>
          <p:nvPr>
            <p:ph type="body" sz="quarter" idx="1"/>
          </p:nvPr>
        </p:nvSpPr>
        <p:spPr>
          <a:prstGeom prst="rect">
            <a:avLst/>
          </a:prstGeom>
        </p:spPr>
        <p:txBody>
          <a:bodyPr/>
          <a:lstStyle/>
          <a:p>
            <a:pPr lvl="0">
              <a:defRPr sz="1800"/>
            </a:pPr>
            <a:r>
              <a:rPr sz="2200"/>
              <a:t>Muslims have a love of education. </a:t>
            </a:r>
            <a:endParaRPr sz="2200"/>
          </a:p>
          <a:p>
            <a:pPr lvl="0">
              <a:defRPr sz="1800"/>
            </a:pPr>
            <a:r>
              <a:rPr sz="2200"/>
              <a:t>Created a societal class of scholars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sldImg"/>
          </p:nvPr>
        </p:nvSpPr>
        <p:spPr>
          <a:prstGeom prst="rect">
            <a:avLst/>
          </a:prstGeom>
        </p:spPr>
        <p:txBody>
          <a:bodyPr/>
          <a:lstStyle/>
          <a:p>
            <a:pPr lvl="0"/>
          </a:p>
        </p:txBody>
      </p:sp>
      <p:sp>
        <p:nvSpPr>
          <p:cNvPr id="92" name="Shape 92"/>
          <p:cNvSpPr/>
          <p:nvPr>
            <p:ph type="body" sz="quarter" idx="1"/>
          </p:nvPr>
        </p:nvSpPr>
        <p:spPr>
          <a:prstGeom prst="rect">
            <a:avLst/>
          </a:prstGeom>
        </p:spPr>
        <p:txBody>
          <a:bodyPr/>
          <a:lstStyle/>
          <a:p>
            <a:pPr lvl="0">
              <a:defRPr sz="1800"/>
            </a:pPr>
            <a:r>
              <a:rPr sz="2200"/>
              <a:t>Political structure is based on three types of government</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p>
            <a:pPr lvl="0">
              <a:defRPr sz="1800">
                <a:solidFill>
                  <a:srgbClr val="000000"/>
                </a:solidFill>
              </a:defRPr>
            </a:pPr>
            <a:r>
              <a:rPr sz="8000">
                <a:solidFill>
                  <a:srgbClr val="FFFFFF"/>
                </a:solidFill>
              </a:rPr>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p:nvPr>
            <p:ph type="body"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p:nvPr>
            <p:ph type="body"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44500" indent="-444500" defTabSz="584200">
        <a:spcBef>
          <a:spcPts val="4200"/>
        </a:spcBef>
        <a:buSzPct val="75000"/>
        <a:buChar char="•"/>
        <a:defRPr sz="3800">
          <a:solidFill>
            <a:srgbClr val="FFFFFF"/>
          </a:solidFill>
          <a:latin typeface="+mn-lt"/>
          <a:ea typeface="+mn-ea"/>
          <a:cs typeface="+mn-cs"/>
          <a:sym typeface="Helvetica Light"/>
        </a:defRPr>
      </a:lvl1pPr>
      <a:lvl2pPr marL="889000" indent="-444500" defTabSz="584200">
        <a:spcBef>
          <a:spcPts val="4200"/>
        </a:spcBef>
        <a:buSzPct val="75000"/>
        <a:buChar char="•"/>
        <a:defRPr sz="3800">
          <a:solidFill>
            <a:srgbClr val="FFFFFF"/>
          </a:solidFill>
          <a:latin typeface="+mn-lt"/>
          <a:ea typeface="+mn-ea"/>
          <a:cs typeface="+mn-cs"/>
          <a:sym typeface="Helvetica Light"/>
        </a:defRPr>
      </a:lvl2pPr>
      <a:lvl3pPr marL="1333500" indent="-444500" defTabSz="584200">
        <a:spcBef>
          <a:spcPts val="4200"/>
        </a:spcBef>
        <a:buSzPct val="75000"/>
        <a:buChar char="•"/>
        <a:defRPr sz="3800">
          <a:solidFill>
            <a:srgbClr val="FFFFFF"/>
          </a:solidFill>
          <a:latin typeface="+mn-lt"/>
          <a:ea typeface="+mn-ea"/>
          <a:cs typeface="+mn-cs"/>
          <a:sym typeface="Helvetica Light"/>
        </a:defRPr>
      </a:lvl3pPr>
      <a:lvl4pPr marL="1778000" indent="-444500" defTabSz="584200">
        <a:spcBef>
          <a:spcPts val="4200"/>
        </a:spcBef>
        <a:buSzPct val="75000"/>
        <a:buChar char="•"/>
        <a:defRPr sz="3800">
          <a:solidFill>
            <a:srgbClr val="FFFFFF"/>
          </a:solidFill>
          <a:latin typeface="+mn-lt"/>
          <a:ea typeface="+mn-ea"/>
          <a:cs typeface="+mn-cs"/>
          <a:sym typeface="Helvetica Light"/>
        </a:defRPr>
      </a:lvl4pPr>
      <a:lvl5pPr marL="2222500" indent="-444500" defTabSz="584200">
        <a:spcBef>
          <a:spcPts val="4200"/>
        </a:spcBef>
        <a:buSzPct val="75000"/>
        <a:buChar char="•"/>
        <a:defRPr sz="3800">
          <a:solidFill>
            <a:srgbClr val="FFFFFF"/>
          </a:solidFill>
          <a:latin typeface="+mn-lt"/>
          <a:ea typeface="+mn-ea"/>
          <a:cs typeface="+mn-cs"/>
          <a:sym typeface="Helvetica Light"/>
        </a:defRPr>
      </a:lvl5pPr>
      <a:lvl6pPr marL="2667000" indent="-444500" defTabSz="584200">
        <a:spcBef>
          <a:spcPts val="4200"/>
        </a:spcBef>
        <a:buSzPct val="75000"/>
        <a:buChar char="•"/>
        <a:defRPr sz="3800">
          <a:solidFill>
            <a:srgbClr val="FFFFFF"/>
          </a:solidFill>
          <a:latin typeface="+mn-lt"/>
          <a:ea typeface="+mn-ea"/>
          <a:cs typeface="+mn-cs"/>
          <a:sym typeface="Helvetica Light"/>
        </a:defRPr>
      </a:lvl6pPr>
      <a:lvl7pPr marL="3111500" indent="-444500" defTabSz="584200">
        <a:spcBef>
          <a:spcPts val="4200"/>
        </a:spcBef>
        <a:buSzPct val="75000"/>
        <a:buChar char="•"/>
        <a:defRPr sz="3800">
          <a:solidFill>
            <a:srgbClr val="FFFFFF"/>
          </a:solidFill>
          <a:latin typeface="+mn-lt"/>
          <a:ea typeface="+mn-ea"/>
          <a:cs typeface="+mn-cs"/>
          <a:sym typeface="Helvetica Light"/>
        </a:defRPr>
      </a:lvl7pPr>
      <a:lvl8pPr marL="3556000" indent="-444500" defTabSz="584200">
        <a:spcBef>
          <a:spcPts val="4200"/>
        </a:spcBef>
        <a:buSzPct val="75000"/>
        <a:buChar char="•"/>
        <a:defRPr sz="3800">
          <a:solidFill>
            <a:srgbClr val="FFFFFF"/>
          </a:solidFill>
          <a:latin typeface="+mn-lt"/>
          <a:ea typeface="+mn-ea"/>
          <a:cs typeface="+mn-cs"/>
          <a:sym typeface="Helvetica Light"/>
        </a:defRPr>
      </a:lvl8pPr>
      <a:lvl9pPr marL="4000500" indent="-4445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eg"/><Relationship Id="rId6" Type="http://schemas.openxmlformats.org/officeDocument/2006/relationships/image" Target="../media/image5.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2" name="65B58C8A-5983-4F21-9611-217FAAE6C63E-L0-001.jpeg"/>
          <p:cNvPicPr/>
          <p:nvPr/>
        </p:nvPicPr>
        <p:blipFill>
          <a:blip r:embed="rId2">
            <a:extLst/>
          </a:blip>
          <a:stretch>
            <a:fillRect/>
          </a:stretch>
        </p:blipFill>
        <p:spPr>
          <a:xfrm>
            <a:off x="579372" y="434529"/>
            <a:ext cx="11846055" cy="8884541"/>
          </a:xfrm>
          <a:prstGeom prst="rect">
            <a:avLst/>
          </a:prstGeom>
          <a:ln w="12700">
            <a:miter lim="400000"/>
          </a:ln>
        </p:spPr>
      </p:pic>
      <p:sp>
        <p:nvSpPr>
          <p:cNvPr id="33" name="Shape 33"/>
          <p:cNvSpPr/>
          <p:nvPr/>
        </p:nvSpPr>
        <p:spPr>
          <a:xfrm>
            <a:off x="2556715" y="3082687"/>
            <a:ext cx="4368800" cy="41973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solidFill>
                  <a:srgbClr val="000000"/>
                </a:solidFill>
              </a:defRPr>
            </a:pPr>
            <a:r>
              <a:rPr sz="10000">
                <a:latin typeface="Noteworthy Bold"/>
                <a:ea typeface="Noteworthy Bold"/>
                <a:cs typeface="Noteworthy Bold"/>
                <a:sym typeface="Noteworthy Bold"/>
              </a:rPr>
              <a:t>Islamic </a:t>
            </a:r>
            <a:endParaRPr sz="10000">
              <a:latin typeface="Noteworthy Bold"/>
              <a:ea typeface="Noteworthy Bold"/>
              <a:cs typeface="Noteworthy Bold"/>
              <a:sym typeface="Noteworthy Bold"/>
            </a:endParaRPr>
          </a:p>
          <a:p>
            <a:pPr lvl="0">
              <a:defRPr sz="1800">
                <a:solidFill>
                  <a:srgbClr val="000000"/>
                </a:solidFill>
              </a:defRPr>
            </a:pPr>
            <a:r>
              <a:rPr sz="10000">
                <a:latin typeface="Noteworthy Bold"/>
                <a:ea typeface="Noteworthy Bold"/>
                <a:cs typeface="Noteworthy Bold"/>
                <a:sym typeface="Noteworthy Bold"/>
              </a:rPr>
              <a:t>Politics</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nvSpPr>
        <p:spPr>
          <a:xfrm>
            <a:off x="336267" y="1681579"/>
            <a:ext cx="12332265" cy="21494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584868" indent="-584868" algn="l">
              <a:buSzPct val="75000"/>
              <a:buChar char="•"/>
              <a:defRPr sz="5000">
                <a:solidFill>
                  <a:srgbClr val="DCDEE0"/>
                </a:solidFill>
                <a:latin typeface="Noteworthy Bold"/>
                <a:ea typeface="Noteworthy Bold"/>
                <a:cs typeface="Noteworthy Bold"/>
                <a:sym typeface="Noteworthy Bold"/>
              </a:defRPr>
            </a:lvl1pPr>
          </a:lstStyle>
          <a:p>
            <a:pPr lvl="0">
              <a:defRPr sz="1800">
                <a:solidFill>
                  <a:srgbClr val="000000"/>
                </a:solidFill>
              </a:defRPr>
            </a:pPr>
            <a:r>
              <a:rPr sz="5000">
                <a:solidFill>
                  <a:srgbClr val="DCDEE0"/>
                </a:solidFill>
              </a:rPr>
              <a:t>two local Arab tribes constantly warring for control of Medina</a:t>
            </a:r>
          </a:p>
        </p:txBody>
      </p:sp>
      <p:sp>
        <p:nvSpPr>
          <p:cNvPr id="36" name="Shape 36"/>
          <p:cNvSpPr/>
          <p:nvPr/>
        </p:nvSpPr>
        <p:spPr>
          <a:xfrm>
            <a:off x="4357370" y="153544"/>
            <a:ext cx="4290060" cy="131470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000" u="sng">
                <a:solidFill>
                  <a:srgbClr val="406823"/>
                </a:solidFill>
                <a:latin typeface="Superclarendon"/>
                <a:ea typeface="Superclarendon"/>
                <a:cs typeface="Superclarendon"/>
                <a:sym typeface="Superclarendon"/>
              </a:defRPr>
            </a:lvl1pPr>
          </a:lstStyle>
          <a:p>
            <a:pPr lvl="0">
              <a:defRPr b="0" sz="1800" u="none">
                <a:solidFill>
                  <a:srgbClr val="000000"/>
                </a:solidFill>
              </a:defRPr>
            </a:pPr>
            <a:r>
              <a:rPr b="1" sz="8000" u="sng">
                <a:solidFill>
                  <a:srgbClr val="406823"/>
                </a:solidFill>
              </a:rPr>
              <a:t>622 AD</a:t>
            </a:r>
          </a:p>
        </p:txBody>
      </p:sp>
      <p:sp>
        <p:nvSpPr>
          <p:cNvPr id="37" name="Shape 37"/>
          <p:cNvSpPr/>
          <p:nvPr/>
        </p:nvSpPr>
        <p:spPr>
          <a:xfrm>
            <a:off x="336267" y="4375719"/>
            <a:ext cx="12332265" cy="21494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584868" indent="-584868" algn="l">
              <a:buSzPct val="75000"/>
              <a:buChar char="•"/>
              <a:defRPr sz="5000">
                <a:solidFill>
                  <a:srgbClr val="DCDEE0"/>
                </a:solidFill>
                <a:latin typeface="Noteworthy Bold"/>
                <a:ea typeface="Noteworthy Bold"/>
                <a:cs typeface="Noteworthy Bold"/>
                <a:sym typeface="Noteworthy Bold"/>
              </a:defRPr>
            </a:lvl1pPr>
          </a:lstStyle>
          <a:p>
            <a:pPr lvl="0">
              <a:defRPr sz="1800">
                <a:solidFill>
                  <a:srgbClr val="000000"/>
                </a:solidFill>
              </a:defRPr>
            </a:pPr>
            <a:r>
              <a:rPr sz="5000">
                <a:solidFill>
                  <a:srgbClr val="DCDEE0"/>
                </a:solidFill>
              </a:rPr>
              <a:t>Muhammad seen as an impartial outsider that could resolve the conflict</a:t>
            </a:r>
          </a:p>
        </p:txBody>
      </p:sp>
      <p:sp>
        <p:nvSpPr>
          <p:cNvPr id="38" name="Shape 38"/>
          <p:cNvSpPr/>
          <p:nvPr/>
        </p:nvSpPr>
        <p:spPr>
          <a:xfrm>
            <a:off x="336267" y="7069858"/>
            <a:ext cx="12332265" cy="21494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584868" indent="-584868" algn="l">
              <a:buSzPct val="75000"/>
              <a:buChar char="•"/>
              <a:defRPr sz="5000">
                <a:solidFill>
                  <a:srgbClr val="DCDEE0"/>
                </a:solidFill>
                <a:latin typeface="Noteworthy Bold"/>
                <a:ea typeface="Noteworthy Bold"/>
                <a:cs typeface="Noteworthy Bold"/>
                <a:sym typeface="Noteworthy Bold"/>
              </a:defRPr>
            </a:lvl1pPr>
          </a:lstStyle>
          <a:p>
            <a:pPr lvl="0">
              <a:defRPr sz="1800">
                <a:solidFill>
                  <a:srgbClr val="000000"/>
                </a:solidFill>
              </a:defRPr>
            </a:pPr>
            <a:r>
              <a:rPr sz="5000">
                <a:solidFill>
                  <a:srgbClr val="DCDEE0"/>
                </a:solidFill>
              </a:rPr>
              <a:t>Muhammad and his followers moved to Medina and were invited to rule the city</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nvSpPr>
        <p:spPr>
          <a:xfrm>
            <a:off x="1648206" y="153544"/>
            <a:ext cx="9708388" cy="131470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000" u="sng">
                <a:solidFill>
                  <a:srgbClr val="406823"/>
                </a:solidFill>
                <a:latin typeface="Superclarendon"/>
                <a:ea typeface="Superclarendon"/>
                <a:cs typeface="Superclarendon"/>
                <a:sym typeface="Superclarendon"/>
              </a:defRPr>
            </a:lvl1pPr>
          </a:lstStyle>
          <a:p>
            <a:pPr lvl="0">
              <a:defRPr b="0" sz="1800" u="none">
                <a:solidFill>
                  <a:srgbClr val="000000"/>
                </a:solidFill>
              </a:defRPr>
            </a:pPr>
            <a:r>
              <a:rPr b="1" sz="8000" u="sng">
                <a:solidFill>
                  <a:srgbClr val="406823"/>
                </a:solidFill>
              </a:rPr>
              <a:t>Medina Charter</a:t>
            </a:r>
          </a:p>
        </p:txBody>
      </p:sp>
      <p:sp>
        <p:nvSpPr>
          <p:cNvPr id="43" name="Shape 43"/>
          <p:cNvSpPr/>
          <p:nvPr/>
        </p:nvSpPr>
        <p:spPr>
          <a:xfrm>
            <a:off x="336267" y="2511228"/>
            <a:ext cx="12332265" cy="17449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67894" indent="-467894" algn="l">
              <a:buSzPct val="75000"/>
              <a:buChar char="•"/>
              <a:defRPr sz="4000">
                <a:solidFill>
                  <a:srgbClr val="DCDEE0"/>
                </a:solidFill>
                <a:latin typeface="Noteworthy Bold"/>
                <a:ea typeface="Noteworthy Bold"/>
                <a:cs typeface="Noteworthy Bold"/>
                <a:sym typeface="Noteworthy Bold"/>
              </a:defRPr>
            </a:lvl1pPr>
          </a:lstStyle>
          <a:p>
            <a:pPr lvl="0">
              <a:defRPr sz="1800">
                <a:solidFill>
                  <a:srgbClr val="000000"/>
                </a:solidFill>
              </a:defRPr>
            </a:pPr>
            <a:r>
              <a:rPr sz="4000">
                <a:solidFill>
                  <a:srgbClr val="DCDEE0"/>
                </a:solidFill>
              </a:rPr>
              <a:t>Officially made him a ruler and recognized him as the prophet of Allah</a:t>
            </a:r>
          </a:p>
        </p:txBody>
      </p:sp>
      <p:grpSp>
        <p:nvGrpSpPr>
          <p:cNvPr id="46" name="Group 46"/>
          <p:cNvGrpSpPr/>
          <p:nvPr/>
        </p:nvGrpSpPr>
        <p:grpSpPr>
          <a:xfrm>
            <a:off x="492473" y="4579420"/>
            <a:ext cx="12019854" cy="4858004"/>
            <a:chOff x="-57150" y="-57150"/>
            <a:chExt cx="12019854" cy="4858003"/>
          </a:xfrm>
        </p:grpSpPr>
        <p:sp>
          <p:nvSpPr>
            <p:cNvPr id="45" name="Shape 45"/>
            <p:cNvSpPr/>
            <p:nvPr/>
          </p:nvSpPr>
          <p:spPr>
            <a:xfrm>
              <a:off x="0" y="0"/>
              <a:ext cx="11905553" cy="4743704"/>
            </a:xfrm>
            <a:prstGeom prst="rect">
              <a:avLst/>
            </a:prstGeom>
            <a:noFill/>
            <a:ln>
              <a:noFill/>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defRPr sz="3200">
                  <a:latin typeface="Noteworthy Bold"/>
                  <a:ea typeface="Noteworthy Bold"/>
                  <a:cs typeface="Noteworthy Bold"/>
                  <a:sym typeface="Noteworthy Bold"/>
                </a:defRPr>
              </a:lvl1pPr>
            </a:lstStyle>
            <a:p>
              <a:pPr lvl="0">
                <a:defRPr sz="1800">
                  <a:solidFill>
                    <a:srgbClr val="000000"/>
                  </a:solidFill>
                </a:defRPr>
              </a:pPr>
              <a:r>
                <a:rPr sz="3200">
                  <a:solidFill>
                    <a:srgbClr val="FFFFFF"/>
                  </a:solidFill>
                </a:rPr>
                <a:t>The Constitution established: the security of the community, religious freedoms, the role of Medina as a sacred place (barring all violence and weapons), the security of women, stable tribal relations within Medina, a tax system for supporting the community in time of conflict, parameters for non-Muslim political alliances, a system for granting protection of individuals, a judicial system for resolving disputes, and also regulated the paying of blood money</a:t>
              </a:r>
            </a:p>
          </p:txBody>
        </p:sp>
        <p:pic>
          <p:nvPicPr>
            <p:cNvPr id="44" name=""/>
            <p:cNvPicPr/>
            <p:nvPr/>
          </p:nvPicPr>
          <p:blipFill>
            <a:blip r:embed="rId3">
              <a:extLst/>
            </a:blip>
            <a:stretch>
              <a:fillRect/>
            </a:stretch>
          </p:blipFill>
          <p:spPr>
            <a:xfrm>
              <a:off x="-57151" y="-57150"/>
              <a:ext cx="12019855" cy="4858004"/>
            </a:xfrm>
            <a:prstGeom prst="rect">
              <a:avLst/>
            </a:prstGeom>
            <a:effectLst/>
          </p:spPr>
        </p:pic>
      </p:grpSp>
      <p:sp>
        <p:nvSpPr>
          <p:cNvPr id="47" name="Shape 47"/>
          <p:cNvSpPr/>
          <p:nvPr/>
        </p:nvSpPr>
        <p:spPr>
          <a:xfrm>
            <a:off x="336267" y="1529998"/>
            <a:ext cx="12332265" cy="9194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67894" indent="-467894" algn="l">
              <a:buSzPct val="75000"/>
              <a:buChar char="•"/>
              <a:defRPr sz="4000">
                <a:solidFill>
                  <a:srgbClr val="DCDEE0"/>
                </a:solidFill>
                <a:latin typeface="Noteworthy Bold"/>
                <a:ea typeface="Noteworthy Bold"/>
                <a:cs typeface="Noteworthy Bold"/>
                <a:sym typeface="Noteworthy Bold"/>
              </a:defRPr>
            </a:lvl1pPr>
          </a:lstStyle>
          <a:p>
            <a:pPr lvl="0">
              <a:defRPr sz="1800">
                <a:solidFill>
                  <a:srgbClr val="000000"/>
                </a:solidFill>
              </a:defRPr>
            </a:pPr>
            <a:r>
              <a:rPr sz="4000">
                <a:solidFill>
                  <a:srgbClr val="DCDEE0"/>
                </a:solidFill>
              </a:rPr>
              <a:t>Also known as the Constitution of Medina</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53" name="Group 53"/>
          <p:cNvGrpSpPr/>
          <p:nvPr/>
        </p:nvGrpSpPr>
        <p:grpSpPr>
          <a:xfrm>
            <a:off x="10611668" y="1431659"/>
            <a:ext cx="2043103" cy="1988082"/>
            <a:chOff x="-139699" y="-165100"/>
            <a:chExt cx="2043103" cy="1988080"/>
          </a:xfrm>
        </p:grpSpPr>
        <p:pic>
          <p:nvPicPr>
            <p:cNvPr id="52" name="EEFA30B9-D02E-4C46-A57F-4A50817ACB82-L0-001.png"/>
            <p:cNvPicPr/>
            <p:nvPr/>
          </p:nvPicPr>
          <p:blipFill>
            <a:blip r:embed="rId3">
              <a:extLst/>
            </a:blip>
            <a:stretch>
              <a:fillRect/>
            </a:stretch>
          </p:blipFill>
          <p:spPr>
            <a:xfrm>
              <a:off x="0" y="0"/>
              <a:ext cx="1763704" cy="1657881"/>
            </a:xfrm>
            <a:prstGeom prst="rect">
              <a:avLst/>
            </a:prstGeom>
            <a:ln>
              <a:noFill/>
            </a:ln>
            <a:effectLst/>
          </p:spPr>
        </p:pic>
        <p:pic>
          <p:nvPicPr>
            <p:cNvPr id="51" name=""/>
            <p:cNvPicPr/>
            <p:nvPr/>
          </p:nvPicPr>
          <p:blipFill>
            <a:blip r:embed="rId4">
              <a:extLst/>
            </a:blip>
            <a:stretch>
              <a:fillRect/>
            </a:stretch>
          </p:blipFill>
          <p:spPr>
            <a:xfrm>
              <a:off x="-139700" y="-165100"/>
              <a:ext cx="2043104" cy="1988081"/>
            </a:xfrm>
            <a:prstGeom prst="rect">
              <a:avLst/>
            </a:prstGeom>
            <a:effectLst/>
          </p:spPr>
        </p:pic>
      </p:grpSp>
      <p:sp>
        <p:nvSpPr>
          <p:cNvPr id="54" name="Shape 54"/>
          <p:cNvSpPr/>
          <p:nvPr/>
        </p:nvSpPr>
        <p:spPr>
          <a:xfrm>
            <a:off x="8341049" y="1263"/>
            <a:ext cx="4271772" cy="131470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000" u="sng">
                <a:solidFill>
                  <a:srgbClr val="406823"/>
                </a:solidFill>
                <a:latin typeface="Superclarendon"/>
                <a:ea typeface="Superclarendon"/>
                <a:cs typeface="Superclarendon"/>
                <a:sym typeface="Superclarendon"/>
              </a:defRPr>
            </a:lvl1pPr>
          </a:lstStyle>
          <a:p>
            <a:pPr lvl="0">
              <a:defRPr b="0" sz="1800" u="none">
                <a:solidFill>
                  <a:srgbClr val="000000"/>
                </a:solidFill>
              </a:defRPr>
            </a:pPr>
            <a:r>
              <a:rPr b="1" sz="8000" u="sng">
                <a:solidFill>
                  <a:srgbClr val="406823"/>
                </a:solidFill>
              </a:rPr>
              <a:t>632 AD</a:t>
            </a:r>
          </a:p>
        </p:txBody>
      </p:sp>
      <p:sp>
        <p:nvSpPr>
          <p:cNvPr id="55" name="Shape 55"/>
          <p:cNvSpPr/>
          <p:nvPr/>
        </p:nvSpPr>
        <p:spPr>
          <a:xfrm>
            <a:off x="686513" y="549528"/>
            <a:ext cx="4893337" cy="687401"/>
          </a:xfrm>
          <a:prstGeom prst="rect">
            <a:avLst/>
          </a:prstGeom>
          <a:gradFill>
            <a:gsLst>
              <a:gs pos="0">
                <a:srgbClr val="189B1A"/>
              </a:gs>
              <a:gs pos="100000">
                <a:srgbClr val="235D0B"/>
              </a:gs>
            </a:gsLst>
            <a:lin ang="5400000"/>
          </a:gra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4600">
                <a:latin typeface="Copperplate"/>
                <a:ea typeface="Copperplate"/>
                <a:cs typeface="Copperplate"/>
                <a:sym typeface="Copperplate"/>
              </a:defRPr>
            </a:lvl1pPr>
          </a:lstStyle>
          <a:p>
            <a:pPr lvl="0">
              <a:defRPr sz="1800">
                <a:solidFill>
                  <a:srgbClr val="000000"/>
                </a:solidFill>
              </a:defRPr>
            </a:pPr>
            <a:r>
              <a:rPr sz="4600">
                <a:solidFill>
                  <a:srgbClr val="FFFFFF"/>
                </a:solidFill>
              </a:rPr>
              <a:t>Muhammad dies</a:t>
            </a:r>
          </a:p>
        </p:txBody>
      </p:sp>
      <p:grpSp>
        <p:nvGrpSpPr>
          <p:cNvPr id="63" name="Group 63"/>
          <p:cNvGrpSpPr/>
          <p:nvPr/>
        </p:nvGrpSpPr>
        <p:grpSpPr>
          <a:xfrm>
            <a:off x="701742" y="1280878"/>
            <a:ext cx="5568970" cy="8264016"/>
            <a:chOff x="0" y="0"/>
            <a:chExt cx="5568969" cy="8264016"/>
          </a:xfrm>
        </p:grpSpPr>
        <p:sp>
          <p:nvSpPr>
            <p:cNvPr id="56" name="Shape 56"/>
            <p:cNvSpPr/>
            <p:nvPr/>
          </p:nvSpPr>
          <p:spPr>
            <a:xfrm rot="19308885">
              <a:off x="3426372" y="431980"/>
              <a:ext cx="1898416" cy="14470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762" y="13997"/>
                  </a:moveTo>
                  <a:lnTo>
                    <a:pt x="7762" y="21600"/>
                  </a:lnTo>
                  <a:lnTo>
                    <a:pt x="0" y="10800"/>
                  </a:lnTo>
                  <a:lnTo>
                    <a:pt x="7762" y="0"/>
                  </a:lnTo>
                  <a:lnTo>
                    <a:pt x="7762" y="7603"/>
                  </a:lnTo>
                  <a:lnTo>
                    <a:pt x="21600" y="7603"/>
                  </a:lnTo>
                  <a:lnTo>
                    <a:pt x="21600" y="13997"/>
                  </a:lnTo>
                  <a:close/>
                </a:path>
              </a:pathLst>
            </a:custGeom>
            <a:gradFill flip="none" rotWithShape="1">
              <a:gsLst>
                <a:gs pos="0">
                  <a:srgbClr val="189B1A"/>
                </a:gs>
                <a:gs pos="100000">
                  <a:srgbClr val="235D0B"/>
                </a:gs>
              </a:gsLst>
              <a:lin ang="5400000" scaled="0"/>
            </a:gradFill>
            <a:ln w="12700" cap="flat">
              <a:noFill/>
              <a:miter lim="400000"/>
            </a:ln>
            <a:effectLst/>
          </p:spPr>
          <p:txBody>
            <a:bodyPr wrap="square" lIns="50800" tIns="50800" rIns="50800" bIns="50800" numCol="1" anchor="ctr">
              <a:noAutofit/>
            </a:bodyPr>
            <a:lstStyle/>
            <a:p>
              <a:pPr lvl="0">
                <a:defRPr sz="2600"/>
              </a:pPr>
            </a:p>
          </p:txBody>
        </p:sp>
        <p:grpSp>
          <p:nvGrpSpPr>
            <p:cNvPr id="62" name="Group 62"/>
            <p:cNvGrpSpPr/>
            <p:nvPr/>
          </p:nvGrpSpPr>
          <p:grpSpPr>
            <a:xfrm>
              <a:off x="0" y="1921562"/>
              <a:ext cx="5296882" cy="6342455"/>
              <a:chOff x="0" y="0"/>
              <a:chExt cx="5296881" cy="6342454"/>
            </a:xfrm>
          </p:grpSpPr>
          <p:grpSp>
            <p:nvGrpSpPr>
              <p:cNvPr id="60" name="Group 60"/>
              <p:cNvGrpSpPr/>
              <p:nvPr/>
            </p:nvGrpSpPr>
            <p:grpSpPr>
              <a:xfrm>
                <a:off x="0" y="0"/>
                <a:ext cx="5296882" cy="4796520"/>
                <a:chOff x="0" y="0"/>
                <a:chExt cx="5296881" cy="4796519"/>
              </a:xfrm>
            </p:grpSpPr>
            <p:sp>
              <p:nvSpPr>
                <p:cNvPr id="57" name="Shape 57"/>
                <p:cNvSpPr/>
                <p:nvPr/>
              </p:nvSpPr>
              <p:spPr>
                <a:xfrm>
                  <a:off x="1745091" y="-1"/>
                  <a:ext cx="1806699" cy="106939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6000" u="sng">
                      <a:solidFill>
                        <a:srgbClr val="971817"/>
                      </a:solidFill>
                      <a:latin typeface="Chalkduster"/>
                      <a:ea typeface="Chalkduster"/>
                      <a:cs typeface="Chalkduster"/>
                      <a:sym typeface="Chalkduster"/>
                    </a:defRPr>
                  </a:lvl1pPr>
                </a:lstStyle>
                <a:p>
                  <a:pPr lvl="0">
                    <a:defRPr sz="1800" u="none">
                      <a:solidFill>
                        <a:srgbClr val="000000"/>
                      </a:solidFill>
                    </a:defRPr>
                  </a:pPr>
                  <a:r>
                    <a:rPr sz="6000" u="sng">
                      <a:solidFill>
                        <a:srgbClr val="971817"/>
                      </a:solidFill>
                    </a:rPr>
                    <a:t>Shia</a:t>
                  </a:r>
                </a:p>
              </p:txBody>
            </p:sp>
            <p:sp>
              <p:nvSpPr>
                <p:cNvPr id="58" name="Shape 58"/>
                <p:cNvSpPr/>
                <p:nvPr/>
              </p:nvSpPr>
              <p:spPr>
                <a:xfrm>
                  <a:off x="0" y="1187977"/>
                  <a:ext cx="5296882" cy="9194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marL="912394" indent="-467894" algn="l">
                    <a:buSzPct val="75000"/>
                    <a:buChar char="•"/>
                    <a:defRPr sz="1800">
                      <a:solidFill>
                        <a:srgbClr val="000000"/>
                      </a:solidFill>
                    </a:defRPr>
                  </a:pPr>
                  <a:r>
                    <a:rPr sz="4000">
                      <a:solidFill>
                        <a:srgbClr val="DCDEE0"/>
                      </a:solidFill>
                      <a:latin typeface="Noteworthy Bold"/>
                      <a:ea typeface="Noteworthy Bold"/>
                      <a:cs typeface="Noteworthy Bold"/>
                      <a:sym typeface="Noteworthy Bold"/>
                    </a:rPr>
                    <a:t>party of Ali</a:t>
                  </a:r>
                </a:p>
              </p:txBody>
            </p:sp>
            <p:sp>
              <p:nvSpPr>
                <p:cNvPr id="59" name="Shape 59"/>
                <p:cNvSpPr/>
                <p:nvPr/>
              </p:nvSpPr>
              <p:spPr>
                <a:xfrm>
                  <a:off x="0" y="2226039"/>
                  <a:ext cx="5296882" cy="257048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marL="912394" indent="-467894" algn="l">
                    <a:buSzPct val="75000"/>
                    <a:buChar char="•"/>
                    <a:defRPr sz="1800">
                      <a:solidFill>
                        <a:srgbClr val="000000"/>
                      </a:solidFill>
                    </a:defRPr>
                  </a:pPr>
                  <a:r>
                    <a:rPr sz="4000">
                      <a:solidFill>
                        <a:srgbClr val="DCDEE0"/>
                      </a:solidFill>
                      <a:latin typeface="Noteworthy Bold"/>
                      <a:ea typeface="Noteworthy Bold"/>
                      <a:cs typeface="Noteworthy Bold"/>
                      <a:sym typeface="Noteworthy Bold"/>
                    </a:rPr>
                    <a:t>Only descendants of Muhammad can rule</a:t>
                  </a:r>
                </a:p>
              </p:txBody>
            </p:sp>
          </p:grpSp>
          <p:sp>
            <p:nvSpPr>
              <p:cNvPr id="61" name="Shape 61"/>
              <p:cNvSpPr/>
              <p:nvPr/>
            </p:nvSpPr>
            <p:spPr>
              <a:xfrm>
                <a:off x="0" y="4597474"/>
                <a:ext cx="5296882" cy="17449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marL="912394" indent="-467894" algn="l">
                  <a:buSzPct val="75000"/>
                  <a:buChar char="•"/>
                  <a:defRPr sz="1800">
                    <a:solidFill>
                      <a:srgbClr val="000000"/>
                    </a:solidFill>
                  </a:defRPr>
                </a:pPr>
                <a:r>
                  <a:rPr sz="4000">
                    <a:solidFill>
                      <a:srgbClr val="DCDEE0"/>
                    </a:solidFill>
                    <a:latin typeface="Noteworthy Bold"/>
                    <a:ea typeface="Noteworthy Bold"/>
                    <a:cs typeface="Noteworthy Bold"/>
                    <a:sym typeface="Noteworthy Bold"/>
                  </a:rPr>
                  <a:t>Imam - can interpret the law</a:t>
                </a:r>
              </a:p>
            </p:txBody>
          </p:sp>
        </p:grpSp>
      </p:grpSp>
      <p:grpSp>
        <p:nvGrpSpPr>
          <p:cNvPr id="71" name="Group 71"/>
          <p:cNvGrpSpPr/>
          <p:nvPr/>
        </p:nvGrpSpPr>
        <p:grpSpPr>
          <a:xfrm>
            <a:off x="5933889" y="657350"/>
            <a:ext cx="6247345" cy="8190636"/>
            <a:chOff x="0" y="0"/>
            <a:chExt cx="6247344" cy="8190635"/>
          </a:xfrm>
        </p:grpSpPr>
        <p:sp>
          <p:nvSpPr>
            <p:cNvPr id="64" name="Shape 64"/>
            <p:cNvSpPr/>
            <p:nvPr/>
          </p:nvSpPr>
          <p:spPr>
            <a:xfrm rot="13500000">
              <a:off x="83795" y="820939"/>
              <a:ext cx="2921366" cy="14470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44" y="13997"/>
                  </a:moveTo>
                  <a:lnTo>
                    <a:pt x="5044" y="21600"/>
                  </a:lnTo>
                  <a:lnTo>
                    <a:pt x="0" y="10800"/>
                  </a:lnTo>
                  <a:lnTo>
                    <a:pt x="5044" y="0"/>
                  </a:lnTo>
                  <a:lnTo>
                    <a:pt x="5044" y="7603"/>
                  </a:lnTo>
                  <a:lnTo>
                    <a:pt x="21600" y="7603"/>
                  </a:lnTo>
                  <a:lnTo>
                    <a:pt x="21600" y="13997"/>
                  </a:lnTo>
                  <a:close/>
                </a:path>
              </a:pathLst>
            </a:custGeom>
            <a:gradFill flip="none" rotWithShape="1">
              <a:gsLst>
                <a:gs pos="0">
                  <a:srgbClr val="189B1A"/>
                </a:gs>
                <a:gs pos="100000">
                  <a:srgbClr val="235D0B"/>
                </a:gs>
              </a:gsLst>
              <a:lin ang="5400000" scaled="0"/>
            </a:gradFill>
            <a:ln w="12700" cap="flat">
              <a:noFill/>
              <a:miter lim="400000"/>
            </a:ln>
            <a:effectLst/>
          </p:spPr>
          <p:txBody>
            <a:bodyPr wrap="square" lIns="50800" tIns="50800" rIns="50800" bIns="50800" numCol="1" anchor="ctr">
              <a:noAutofit/>
            </a:bodyPr>
            <a:lstStyle/>
            <a:p>
              <a:pPr lvl="0">
                <a:defRPr sz="2600"/>
              </a:pPr>
            </a:p>
          </p:txBody>
        </p:sp>
        <p:grpSp>
          <p:nvGrpSpPr>
            <p:cNvPr id="70" name="Group 70"/>
            <p:cNvGrpSpPr/>
            <p:nvPr/>
          </p:nvGrpSpPr>
          <p:grpSpPr>
            <a:xfrm>
              <a:off x="950463" y="2516514"/>
              <a:ext cx="5296882" cy="5674121"/>
              <a:chOff x="0" y="0"/>
              <a:chExt cx="5296881" cy="5674120"/>
            </a:xfrm>
          </p:grpSpPr>
          <p:grpSp>
            <p:nvGrpSpPr>
              <p:cNvPr id="68" name="Group 68"/>
              <p:cNvGrpSpPr/>
              <p:nvPr/>
            </p:nvGrpSpPr>
            <p:grpSpPr>
              <a:xfrm>
                <a:off x="0" y="0"/>
                <a:ext cx="5296882" cy="4853670"/>
                <a:chOff x="0" y="0"/>
                <a:chExt cx="5296881" cy="4853669"/>
              </a:xfrm>
            </p:grpSpPr>
            <p:sp>
              <p:nvSpPr>
                <p:cNvPr id="65" name="Shape 65"/>
                <p:cNvSpPr/>
                <p:nvPr/>
              </p:nvSpPr>
              <p:spPr>
                <a:xfrm>
                  <a:off x="1671838" y="0"/>
                  <a:ext cx="1953205" cy="118369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6000" u="sng">
                      <a:solidFill>
                        <a:srgbClr val="E8A433"/>
                      </a:solidFill>
                      <a:latin typeface="Chalkboard SE Regular"/>
                      <a:ea typeface="Chalkboard SE Regular"/>
                      <a:cs typeface="Chalkboard SE Regular"/>
                      <a:sym typeface="Chalkboard SE Regular"/>
                    </a:defRPr>
                  </a:lvl1pPr>
                </a:lstStyle>
                <a:p>
                  <a:pPr lvl="0">
                    <a:defRPr sz="1800" u="none">
                      <a:solidFill>
                        <a:srgbClr val="000000"/>
                      </a:solidFill>
                    </a:defRPr>
                  </a:pPr>
                  <a:r>
                    <a:rPr sz="6000" u="sng">
                      <a:solidFill>
                        <a:srgbClr val="E8A433"/>
                      </a:solidFill>
                    </a:rPr>
                    <a:t>Sunni</a:t>
                  </a:r>
                </a:p>
              </p:txBody>
            </p:sp>
            <p:sp>
              <p:nvSpPr>
                <p:cNvPr id="66" name="Shape 66"/>
                <p:cNvSpPr/>
                <p:nvPr/>
              </p:nvSpPr>
              <p:spPr>
                <a:xfrm>
                  <a:off x="0" y="1245127"/>
                  <a:ext cx="5296882" cy="9194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marL="912394" indent="-467894" algn="l">
                    <a:buSzPct val="75000"/>
                    <a:buChar char="•"/>
                    <a:defRPr sz="1800">
                      <a:solidFill>
                        <a:srgbClr val="000000"/>
                      </a:solidFill>
                    </a:defRPr>
                  </a:pPr>
                  <a:r>
                    <a:rPr sz="4000">
                      <a:solidFill>
                        <a:srgbClr val="DCDEE0"/>
                      </a:solidFill>
                      <a:latin typeface="Noteworthy Bold"/>
                      <a:ea typeface="Noteworthy Bold"/>
                      <a:cs typeface="Noteworthy Bold"/>
                      <a:sym typeface="Noteworthy Bold"/>
                    </a:rPr>
                    <a:t>people of tradition </a:t>
                  </a:r>
                </a:p>
              </p:txBody>
            </p:sp>
            <p:sp>
              <p:nvSpPr>
                <p:cNvPr id="67" name="Shape 67"/>
                <p:cNvSpPr/>
                <p:nvPr/>
              </p:nvSpPr>
              <p:spPr>
                <a:xfrm>
                  <a:off x="0" y="2283189"/>
                  <a:ext cx="5296882" cy="257048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marL="912394" indent="-467894" algn="l">
                    <a:buSzPct val="75000"/>
                    <a:buChar char="•"/>
                    <a:defRPr sz="1800">
                      <a:solidFill>
                        <a:srgbClr val="000000"/>
                      </a:solidFill>
                    </a:defRPr>
                  </a:pPr>
                  <a:r>
                    <a:rPr sz="4000">
                      <a:solidFill>
                        <a:srgbClr val="DCDEE0"/>
                      </a:solidFill>
                      <a:latin typeface="Noteworthy Bold"/>
                      <a:ea typeface="Noteworthy Bold"/>
                      <a:cs typeface="Noteworthy Bold"/>
                      <a:sym typeface="Noteworthy Bold"/>
                    </a:rPr>
                    <a:t>Any qualified Islamic leader can rule</a:t>
                  </a:r>
                </a:p>
              </p:txBody>
            </p:sp>
          </p:grpSp>
          <p:sp>
            <p:nvSpPr>
              <p:cNvPr id="69" name="Shape 69"/>
              <p:cNvSpPr/>
              <p:nvPr/>
            </p:nvSpPr>
            <p:spPr>
              <a:xfrm>
                <a:off x="0" y="4754640"/>
                <a:ext cx="5296882" cy="9194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marL="912394" indent="-467894" algn="l">
                  <a:buSzPct val="75000"/>
                  <a:buChar char="•"/>
                  <a:defRPr sz="1800">
                    <a:solidFill>
                      <a:srgbClr val="000000"/>
                    </a:solidFill>
                  </a:defRPr>
                </a:pPr>
                <a:r>
                  <a:rPr sz="4000">
                    <a:solidFill>
                      <a:srgbClr val="DCDEE0"/>
                    </a:solidFill>
                    <a:latin typeface="Noteworthy Bold"/>
                    <a:ea typeface="Noteworthy Bold"/>
                    <a:cs typeface="Noteworthy Bold"/>
                    <a:sym typeface="Noteworthy Bold"/>
                  </a:rPr>
                  <a:t>Caliph - codified law</a:t>
                </a:r>
              </a:p>
            </p:txBody>
          </p:sp>
        </p:grpSp>
      </p:grpSp>
      <p:pic>
        <p:nvPicPr>
          <p:cNvPr id="72" name="D2BC9B53-04F6-4ECF-BF88-53B3753BD72F-L0-001.jpeg"/>
          <p:cNvPicPr/>
          <p:nvPr/>
        </p:nvPicPr>
        <p:blipFill>
          <a:blip r:embed="rId5">
            <a:extLst/>
          </a:blip>
          <a:stretch>
            <a:fillRect/>
          </a:stretch>
        </p:blipFill>
        <p:spPr>
          <a:xfrm>
            <a:off x="2390710" y="1479638"/>
            <a:ext cx="7857899" cy="7245852"/>
          </a:xfrm>
          <a:prstGeom prst="rect">
            <a:avLst/>
          </a:prstGeom>
          <a:ln w="12700">
            <a:miter lim="400000"/>
          </a:ln>
        </p:spPr>
      </p:pic>
      <p:pic>
        <p:nvPicPr>
          <p:cNvPr id="73" name="4F497586-25F5-404D-B324-653E6DEF35D4-L0-001.png"/>
          <p:cNvPicPr/>
          <p:nvPr/>
        </p:nvPicPr>
        <p:blipFill>
          <a:blip r:embed="rId6">
            <a:extLst/>
          </a:blip>
          <a:stretch>
            <a:fillRect/>
          </a:stretch>
        </p:blipFill>
        <p:spPr>
          <a:xfrm>
            <a:off x="293141" y="2882075"/>
            <a:ext cx="12418518" cy="3989450"/>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8" presetID="22" grpId="1" fill="hold">
                                  <p:stCondLst>
                                    <p:cond delay="0"/>
                                  </p:stCondLst>
                                  <p:iterate type="el" backwards="0">
                                    <p:tmAbs val="0"/>
                                  </p:iterate>
                                  <p:childTnLst>
                                    <p:set>
                                      <p:cBhvr>
                                        <p:cTn id="6" fill="hold"/>
                                        <p:tgtEl>
                                          <p:spTgt spid="55"/>
                                        </p:tgtEl>
                                        <p:attrNameLst>
                                          <p:attrName>style.visibility</p:attrName>
                                        </p:attrNameLst>
                                      </p:cBhvr>
                                      <p:to>
                                        <p:strVal val="visible"/>
                                      </p:to>
                                    </p:set>
                                    <p:animEffect filter="wipe(left)" transition="in">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8" presetID="22" grpId="2" fill="hold">
                                  <p:stCondLst>
                                    <p:cond delay="0"/>
                                  </p:stCondLst>
                                  <p:iterate type="el" backwards="0">
                                    <p:tmAbs val="0"/>
                                  </p:iterate>
                                  <p:childTnLst>
                                    <p:set>
                                      <p:cBhvr>
                                        <p:cTn id="11" fill="hold"/>
                                        <p:tgtEl>
                                          <p:spTgt spid="63"/>
                                        </p:tgtEl>
                                        <p:attrNameLst>
                                          <p:attrName>style.visibility</p:attrName>
                                        </p:attrNameLst>
                                      </p:cBhvr>
                                      <p:to>
                                        <p:strVal val="visible"/>
                                      </p:to>
                                    </p:set>
                                    <p:animEffect filter="wipe(left)" transition="in">
                                      <p:cBhvr>
                                        <p:cTn id="12" dur="500"/>
                                        <p:tgtEl>
                                          <p:spTgt spid="63"/>
                                        </p:tgtEl>
                                      </p:cBhvr>
                                    </p:animEffec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8" presetID="22" grpId="3" fill="hold">
                                  <p:stCondLst>
                                    <p:cond delay="0"/>
                                  </p:stCondLst>
                                  <p:iterate type="el" backwards="0">
                                    <p:tmAbs val="0"/>
                                  </p:iterate>
                                  <p:childTnLst>
                                    <p:set>
                                      <p:cBhvr>
                                        <p:cTn id="16" fill="hold"/>
                                        <p:tgtEl>
                                          <p:spTgt spid="71"/>
                                        </p:tgtEl>
                                        <p:attrNameLst>
                                          <p:attrName>style.visibility</p:attrName>
                                        </p:attrNameLst>
                                      </p:cBhvr>
                                      <p:to>
                                        <p:strVal val="visible"/>
                                      </p:to>
                                    </p:set>
                                    <p:animEffect filter="wipe(left)" transition="in">
                                      <p:cBhvr>
                                        <p:cTn id="17" dur="500"/>
                                        <p:tgtEl>
                                          <p:spTgt spid="71"/>
                                        </p:tgtEl>
                                      </p:cBhvr>
                                    </p:animEffect>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8" presetID="22" grpId="4" fill="hold">
                                  <p:stCondLst>
                                    <p:cond delay="0"/>
                                  </p:stCondLst>
                                  <p:iterate type="el" backwards="0">
                                    <p:tmAbs val="0"/>
                                  </p:iterate>
                                  <p:childTnLst>
                                    <p:set>
                                      <p:cBhvr>
                                        <p:cTn id="21" fill="hold"/>
                                        <p:tgtEl>
                                          <p:spTgt spid="72"/>
                                        </p:tgtEl>
                                        <p:attrNameLst>
                                          <p:attrName>style.visibility</p:attrName>
                                        </p:attrNameLst>
                                      </p:cBhvr>
                                      <p:to>
                                        <p:strVal val="visible"/>
                                      </p:to>
                                    </p:set>
                                    <p:animEffect filter="wipe(left)" transition="in">
                                      <p:cBhvr>
                                        <p:cTn id="22" dur="500"/>
                                        <p:tgtEl>
                                          <p:spTgt spid="72"/>
                                        </p:tgtEl>
                                      </p:cBhvr>
                                    </p:animEffect>
                                  </p:childTnLst>
                                </p:cTn>
                              </p:par>
                            </p:childTnLst>
                          </p:cTn>
                        </p:par>
                      </p:childTnLst>
                    </p:cTn>
                  </p:par>
                  <p:par>
                    <p:cTn id="23" fill="hold">
                      <p:stCondLst>
                        <p:cond delay="indefinite"/>
                      </p:stCondLst>
                      <p:childTnLst>
                        <p:par>
                          <p:cTn id="24" fill="hold">
                            <p:stCondLst>
                              <p:cond delay="0"/>
                            </p:stCondLst>
                            <p:childTnLst>
                              <p:par>
                                <p:cTn id="25" nodeType="clickEffect" presetClass="exit" presetSubtype="2" presetID="9" grpId="5" fill="hold">
                                  <p:stCondLst>
                                    <p:cond delay="0"/>
                                  </p:stCondLst>
                                  <p:iterate type="el" backwards="0">
                                    <p:tmAbs val="0"/>
                                  </p:iterate>
                                  <p:childTnLst>
                                    <p:animEffect filter="dissolve(left)" transition="out">
                                      <p:cBhvr>
                                        <p:cTn id="26" dur="2500" fill="hold"/>
                                        <p:tgtEl>
                                          <p:spTgt spid="55"/>
                                        </p:tgtEl>
                                      </p:cBhvr>
                                    </p:animEffect>
                                    <p:set>
                                      <p:cBhvr>
                                        <p:cTn id="27" fill="hold">
                                          <p:stCondLst>
                                            <p:cond delay="2499"/>
                                          </p:stCondLst>
                                        </p:cTn>
                                        <p:tgtEl>
                                          <p:spTgt spid="55"/>
                                        </p:tgtEl>
                                        <p:attrNameLst>
                                          <p:attrName>style.visibility</p:attrName>
                                        </p:attrNameLst>
                                      </p:cBhvr>
                                      <p:to>
                                        <p:strVal val="hidden"/>
                                      </p:to>
                                    </p:set>
                                  </p:childTnLst>
                                </p:cTn>
                              </p:par>
                            </p:childTnLst>
                          </p:cTn>
                        </p:par>
                        <p:par>
                          <p:cTn id="28" fill="hold">
                            <p:stCondLst>
                              <p:cond delay="2500"/>
                            </p:stCondLst>
                            <p:childTnLst>
                              <p:par>
                                <p:cTn id="29" nodeType="afterEffect" presetClass="exit" presetSubtype="2" presetID="9" grpId="6" fill="hold">
                                  <p:stCondLst>
                                    <p:cond delay="0"/>
                                  </p:stCondLst>
                                  <p:iterate type="el" backwards="0">
                                    <p:tmAbs val="0"/>
                                  </p:iterate>
                                  <p:childTnLst>
                                    <p:animEffect filter="dissolve(left)" transition="out">
                                      <p:cBhvr>
                                        <p:cTn id="30" dur="2500" fill="hold"/>
                                        <p:tgtEl>
                                          <p:spTgt spid="63"/>
                                        </p:tgtEl>
                                      </p:cBhvr>
                                    </p:animEffect>
                                    <p:set>
                                      <p:cBhvr>
                                        <p:cTn id="31" fill="hold">
                                          <p:stCondLst>
                                            <p:cond delay="2499"/>
                                          </p:stCondLst>
                                        </p:cTn>
                                        <p:tgtEl>
                                          <p:spTgt spid="63"/>
                                        </p:tgtEl>
                                        <p:attrNameLst>
                                          <p:attrName>style.visibility</p:attrName>
                                        </p:attrNameLst>
                                      </p:cBhvr>
                                      <p:to>
                                        <p:strVal val="hidden"/>
                                      </p:to>
                                    </p:set>
                                  </p:childTnLst>
                                </p:cTn>
                              </p:par>
                            </p:childTnLst>
                          </p:cTn>
                        </p:par>
                        <p:par>
                          <p:cTn id="32" fill="hold">
                            <p:stCondLst>
                              <p:cond delay="5000"/>
                            </p:stCondLst>
                            <p:childTnLst>
                              <p:par>
                                <p:cTn id="33" nodeType="afterEffect" presetClass="exit" presetSubtype="2" presetID="9" grpId="7" fill="hold">
                                  <p:stCondLst>
                                    <p:cond delay="0"/>
                                  </p:stCondLst>
                                  <p:iterate type="el" backwards="0">
                                    <p:tmAbs val="0"/>
                                  </p:iterate>
                                  <p:childTnLst>
                                    <p:animEffect filter="dissolve(left)" transition="out">
                                      <p:cBhvr>
                                        <p:cTn id="34" dur="2500" fill="hold"/>
                                        <p:tgtEl>
                                          <p:spTgt spid="71"/>
                                        </p:tgtEl>
                                      </p:cBhvr>
                                    </p:animEffect>
                                    <p:set>
                                      <p:cBhvr>
                                        <p:cTn id="35" fill="hold">
                                          <p:stCondLst>
                                            <p:cond delay="2499"/>
                                          </p:stCondLst>
                                        </p:cTn>
                                        <p:tgtEl>
                                          <p:spTgt spid="71"/>
                                        </p:tgtEl>
                                        <p:attrNameLst>
                                          <p:attrName>style.visibility</p:attrName>
                                        </p:attrNameLst>
                                      </p:cBhvr>
                                      <p:to>
                                        <p:strVal val="hidden"/>
                                      </p:to>
                                    </p:set>
                                  </p:childTnLst>
                                </p:cTn>
                              </p:par>
                            </p:childTnLst>
                          </p:cTn>
                        </p:par>
                        <p:par>
                          <p:cTn id="36" fill="hold">
                            <p:stCondLst>
                              <p:cond delay="7500"/>
                            </p:stCondLst>
                            <p:childTnLst>
                              <p:par>
                                <p:cTn id="37" nodeType="afterEffect" presetClass="exit" presetSubtype="2" presetID="9" grpId="8" fill="hold">
                                  <p:stCondLst>
                                    <p:cond delay="0"/>
                                  </p:stCondLst>
                                  <p:iterate type="el" backwards="0">
                                    <p:tmAbs val="0"/>
                                  </p:iterate>
                                  <p:childTnLst>
                                    <p:animEffect filter="dissolve(left)" transition="out">
                                      <p:cBhvr>
                                        <p:cTn id="38" dur="2500" fill="hold"/>
                                        <p:tgtEl>
                                          <p:spTgt spid="72"/>
                                        </p:tgtEl>
                                      </p:cBhvr>
                                    </p:animEffect>
                                    <p:set>
                                      <p:cBhvr>
                                        <p:cTn id="39" fill="hold">
                                          <p:stCondLst>
                                            <p:cond delay="2499"/>
                                          </p:stCondLst>
                                        </p:cTn>
                                        <p:tgtEl>
                                          <p:spTgt spid="72"/>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nodeType="clickEffect" presetClass="entr" presetSubtype="0" presetID="9" grpId="9" fill="hold">
                                  <p:stCondLst>
                                    <p:cond delay="0"/>
                                  </p:stCondLst>
                                  <p:iterate type="el" backwards="0">
                                    <p:tmAbs val="0"/>
                                  </p:iterate>
                                  <p:childTnLst>
                                    <p:set>
                                      <p:cBhvr>
                                        <p:cTn id="43" fill="hold"/>
                                        <p:tgtEl>
                                          <p:spTgt spid="73"/>
                                        </p:tgtEl>
                                        <p:attrNameLst>
                                          <p:attrName>style.visibility</p:attrName>
                                        </p:attrNameLst>
                                      </p:cBhvr>
                                      <p:to>
                                        <p:strVal val="visible"/>
                                      </p:to>
                                    </p:set>
                                    <p:animEffect filter="dissolve" transition="in">
                                      <p:cBhvr>
                                        <p:cTn id="44" dur="3000"/>
                                        <p:tgtEl>
                                          <p:spTgt spid="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5" grpId="1"/>
      <p:bldP build="whole" bldLvl="1" animBg="1" rev="0" advAuto="0" spid="72" grpId="8"/>
      <p:bldP build="whole" bldLvl="1" animBg="1" rev="0" advAuto="0" spid="73" grpId="9"/>
      <p:bldP build="whole" bldLvl="1" animBg="1" rev="0" advAuto="0" spid="63" grpId="2"/>
      <p:bldP build="whole" bldLvl="1" animBg="1" rev="0" advAuto="0" spid="55" grpId="5"/>
      <p:bldP build="whole" bldLvl="1" animBg="1" rev="0" advAuto="0" spid="71" grpId="3"/>
      <p:bldP build="whole" bldLvl="1" animBg="1" rev="0" advAuto="0" spid="63" grpId="6"/>
      <p:bldP build="whole" bldLvl="1" animBg="1" rev="0" advAuto="0" spid="72" grpId="4"/>
      <p:bldP build="whole" bldLvl="1" animBg="1" rev="0" advAuto="0" spid="71" grpId="7"/>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nvSpPr>
        <p:spPr>
          <a:xfrm>
            <a:off x="1116645" y="320533"/>
            <a:ext cx="4192969" cy="134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8000" u="sng">
                <a:solidFill>
                  <a:srgbClr val="88540A"/>
                </a:solidFill>
                <a:latin typeface="American Typewriter"/>
                <a:ea typeface="American Typewriter"/>
                <a:cs typeface="American Typewriter"/>
                <a:sym typeface="American Typewriter"/>
              </a:defRPr>
            </a:lvl1pPr>
          </a:lstStyle>
          <a:p>
            <a:pPr lvl="0">
              <a:defRPr b="0" sz="1800" u="none">
                <a:solidFill>
                  <a:srgbClr val="000000"/>
                </a:solidFill>
              </a:defRPr>
            </a:pPr>
            <a:r>
              <a:rPr b="1" sz="8000" u="sng">
                <a:solidFill>
                  <a:srgbClr val="88540A"/>
                </a:solidFill>
              </a:rPr>
              <a:t>Ulema</a:t>
            </a:r>
          </a:p>
        </p:txBody>
      </p:sp>
      <p:pic>
        <p:nvPicPr>
          <p:cNvPr id="78" name="F3057921-8749-43AB-88CD-4CF5C3F98B84-L0-001.jpeg"/>
          <p:cNvPicPr/>
          <p:nvPr/>
        </p:nvPicPr>
        <p:blipFill>
          <a:blip r:embed="rId3">
            <a:extLst/>
          </a:blip>
          <a:stretch>
            <a:fillRect/>
          </a:stretch>
        </p:blipFill>
        <p:spPr>
          <a:xfrm>
            <a:off x="6190283" y="1131430"/>
            <a:ext cx="6350001" cy="4597400"/>
          </a:xfrm>
          <a:prstGeom prst="rect">
            <a:avLst/>
          </a:prstGeom>
          <a:ln w="12700">
            <a:miter lim="400000"/>
          </a:ln>
        </p:spPr>
      </p:pic>
      <p:sp>
        <p:nvSpPr>
          <p:cNvPr id="79" name="Shape 79"/>
          <p:cNvSpPr/>
          <p:nvPr/>
        </p:nvSpPr>
        <p:spPr>
          <a:xfrm>
            <a:off x="393372" y="1655985"/>
            <a:ext cx="5639515" cy="472852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526381" indent="-526381" algn="l">
              <a:buSzPct val="75000"/>
              <a:buChar char="•"/>
              <a:defRPr sz="4500">
                <a:solidFill>
                  <a:srgbClr val="DCDEE0"/>
                </a:solidFill>
                <a:latin typeface="Noteworthy Bold"/>
                <a:ea typeface="Noteworthy Bold"/>
                <a:cs typeface="Noteworthy Bold"/>
                <a:sym typeface="Noteworthy Bold"/>
              </a:defRPr>
            </a:lvl1pPr>
          </a:lstStyle>
          <a:p>
            <a:pPr lvl="0">
              <a:defRPr sz="1800">
                <a:solidFill>
                  <a:srgbClr val="000000"/>
                </a:solidFill>
              </a:defRPr>
            </a:pPr>
            <a:r>
              <a:rPr sz="4500">
                <a:solidFill>
                  <a:srgbClr val="DCDEE0"/>
                </a:solidFill>
              </a:rPr>
              <a:t>Class of Muslims known to be Islamic scholars trained in the whole body of law </a:t>
            </a:r>
          </a:p>
        </p:txBody>
      </p:sp>
      <p:sp>
        <p:nvSpPr>
          <p:cNvPr id="80" name="Shape 80"/>
          <p:cNvSpPr/>
          <p:nvPr/>
        </p:nvSpPr>
        <p:spPr>
          <a:xfrm>
            <a:off x="336267" y="6451023"/>
            <a:ext cx="12332265" cy="287432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526381" indent="-526381" algn="l">
              <a:buSzPct val="75000"/>
              <a:buChar char="•"/>
              <a:defRPr sz="4500">
                <a:solidFill>
                  <a:srgbClr val="DCDEE0"/>
                </a:solidFill>
                <a:latin typeface="Noteworthy Bold"/>
                <a:ea typeface="Noteworthy Bold"/>
                <a:cs typeface="Noteworthy Bold"/>
                <a:sym typeface="Noteworthy Bold"/>
              </a:defRPr>
            </a:lvl1pPr>
          </a:lstStyle>
          <a:p>
            <a:pPr lvl="0">
              <a:defRPr sz="1800">
                <a:solidFill>
                  <a:srgbClr val="000000"/>
                </a:solidFill>
              </a:defRPr>
            </a:pPr>
            <a:r>
              <a:rPr sz="4500">
                <a:solidFill>
                  <a:srgbClr val="DCDEE0"/>
                </a:solidFill>
              </a:rPr>
              <a:t>Become teachers at Madrasahs (place of learning), imams at mosques, qadis or Sharia court judges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nvSpPr>
        <p:spPr>
          <a:xfrm>
            <a:off x="157275" y="296606"/>
            <a:ext cx="12690249" cy="876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5000" u="sng">
                <a:solidFill>
                  <a:srgbClr val="88540A"/>
                </a:solidFill>
                <a:latin typeface="American Typewriter"/>
                <a:ea typeface="American Typewriter"/>
                <a:cs typeface="American Typewriter"/>
                <a:sym typeface="American Typewriter"/>
              </a:defRPr>
            </a:lvl1pPr>
          </a:lstStyle>
          <a:p>
            <a:pPr lvl="0">
              <a:defRPr b="0" sz="1800" u="none">
                <a:solidFill>
                  <a:srgbClr val="000000"/>
                </a:solidFill>
              </a:defRPr>
            </a:pPr>
            <a:r>
              <a:rPr b="1" sz="5000" u="sng">
                <a:solidFill>
                  <a:srgbClr val="88540A"/>
                </a:solidFill>
              </a:rPr>
              <a:t>Mix of Theocracy, Democracy, Republic</a:t>
            </a:r>
          </a:p>
        </p:txBody>
      </p:sp>
      <p:sp>
        <p:nvSpPr>
          <p:cNvPr id="85" name="Shape 85"/>
          <p:cNvSpPr/>
          <p:nvPr/>
        </p:nvSpPr>
        <p:spPr>
          <a:xfrm>
            <a:off x="88810" y="1102911"/>
            <a:ext cx="12827179" cy="21494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584868" indent="-584868" algn="l">
              <a:buSzPct val="75000"/>
              <a:buChar char="•"/>
              <a:defRPr sz="5000">
                <a:solidFill>
                  <a:srgbClr val="DCDEE0"/>
                </a:solidFill>
                <a:latin typeface="Noteworthy Bold"/>
                <a:ea typeface="Noteworthy Bold"/>
                <a:cs typeface="Noteworthy Bold"/>
                <a:sym typeface="Noteworthy Bold"/>
              </a:defRPr>
            </a:lvl1pPr>
          </a:lstStyle>
          <a:p>
            <a:pPr lvl="0">
              <a:defRPr sz="1800">
                <a:solidFill>
                  <a:srgbClr val="000000"/>
                </a:solidFill>
              </a:defRPr>
            </a:pPr>
            <a:r>
              <a:rPr sz="5000">
                <a:solidFill>
                  <a:srgbClr val="DCDEE0"/>
                </a:solidFill>
              </a:rPr>
              <a:t>Theocracy- law based on religious text of Quran </a:t>
            </a:r>
          </a:p>
        </p:txBody>
      </p:sp>
      <p:sp>
        <p:nvSpPr>
          <p:cNvPr id="86" name="Shape 86"/>
          <p:cNvSpPr/>
          <p:nvPr/>
        </p:nvSpPr>
        <p:spPr>
          <a:xfrm>
            <a:off x="88810" y="3061651"/>
            <a:ext cx="12827179" cy="11207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584868" indent="-584868" algn="l">
              <a:buSzPct val="75000"/>
              <a:buChar char="•"/>
              <a:defRPr sz="5000">
                <a:solidFill>
                  <a:srgbClr val="DCDEE0"/>
                </a:solidFill>
                <a:latin typeface="Noteworthy Bold"/>
                <a:ea typeface="Noteworthy Bold"/>
                <a:cs typeface="Noteworthy Bold"/>
                <a:sym typeface="Noteworthy Bold"/>
              </a:defRPr>
            </a:lvl1pPr>
          </a:lstStyle>
          <a:p>
            <a:pPr lvl="0">
              <a:defRPr sz="1800">
                <a:solidFill>
                  <a:srgbClr val="000000"/>
                </a:solidFill>
              </a:defRPr>
            </a:pPr>
            <a:r>
              <a:rPr sz="5000">
                <a:solidFill>
                  <a:srgbClr val="DCDEE0"/>
                </a:solidFill>
              </a:rPr>
              <a:t>Democracy - elected ruler</a:t>
            </a:r>
          </a:p>
        </p:txBody>
      </p:sp>
      <p:sp>
        <p:nvSpPr>
          <p:cNvPr id="87" name="Shape 87"/>
          <p:cNvSpPr/>
          <p:nvPr/>
        </p:nvSpPr>
        <p:spPr>
          <a:xfrm>
            <a:off x="88810" y="4096118"/>
            <a:ext cx="12827179" cy="21494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584868" indent="-584868" algn="l">
              <a:buSzPct val="75000"/>
              <a:buChar char="•"/>
              <a:defRPr sz="5000">
                <a:solidFill>
                  <a:srgbClr val="DCDEE0"/>
                </a:solidFill>
                <a:latin typeface="Noteworthy Bold"/>
                <a:ea typeface="Noteworthy Bold"/>
                <a:cs typeface="Noteworthy Bold"/>
                <a:sym typeface="Noteworthy Bold"/>
              </a:defRPr>
            </a:lvl1pPr>
          </a:lstStyle>
          <a:p>
            <a:pPr lvl="0">
              <a:defRPr sz="1800">
                <a:solidFill>
                  <a:srgbClr val="000000"/>
                </a:solidFill>
              </a:defRPr>
            </a:pPr>
            <a:r>
              <a:rPr sz="5000">
                <a:solidFill>
                  <a:srgbClr val="DCDEE0"/>
                </a:solidFill>
              </a:rPr>
              <a:t>Republic- codified Sharia law represented by the Ulema </a:t>
            </a:r>
          </a:p>
        </p:txBody>
      </p:sp>
      <p:grpSp>
        <p:nvGrpSpPr>
          <p:cNvPr id="90" name="Group 90"/>
          <p:cNvGrpSpPr/>
          <p:nvPr/>
        </p:nvGrpSpPr>
        <p:grpSpPr>
          <a:xfrm>
            <a:off x="355448" y="6390961"/>
            <a:ext cx="12293903" cy="3195347"/>
            <a:chOff x="-76200" y="-76200"/>
            <a:chExt cx="12293903" cy="3195347"/>
          </a:xfrm>
        </p:grpSpPr>
        <p:sp>
          <p:nvSpPr>
            <p:cNvPr id="89" name="Shape 89"/>
            <p:cNvSpPr/>
            <p:nvPr/>
          </p:nvSpPr>
          <p:spPr>
            <a:xfrm>
              <a:off x="0" y="-1"/>
              <a:ext cx="12141504" cy="3042949"/>
            </a:xfrm>
            <a:prstGeom prst="rect">
              <a:avLst/>
            </a:prstGeom>
            <a:noFill/>
            <a:ln>
              <a:noFill/>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defRPr sz="3000">
                  <a:latin typeface="Chalkduster"/>
                  <a:ea typeface="Chalkduster"/>
                  <a:cs typeface="Chalkduster"/>
                  <a:sym typeface="Chalkduster"/>
                </a:defRPr>
              </a:lvl1pPr>
            </a:lstStyle>
            <a:p>
              <a:pPr lvl="0">
                <a:defRPr sz="1800">
                  <a:solidFill>
                    <a:srgbClr val="000000"/>
                  </a:solidFill>
                </a:defRPr>
              </a:pPr>
              <a:r>
                <a:rPr sz="3000">
                  <a:solidFill>
                    <a:srgbClr val="FFFFFF"/>
                  </a:solidFill>
                </a:rPr>
                <a:t>Sharia (Islamic law) deals with many topics addressed by secular law, including crime, politics, and economics, as well as personal matters such as sexual intercourse, hygiene, diet, prayer, everyday etiquette and fasting.</a:t>
              </a:r>
            </a:p>
          </p:txBody>
        </p:sp>
        <p:pic>
          <p:nvPicPr>
            <p:cNvPr id="88" name=""/>
            <p:cNvPicPr/>
            <p:nvPr/>
          </p:nvPicPr>
          <p:blipFill>
            <a:blip r:embed="rId3">
              <a:extLst/>
            </a:blip>
            <a:stretch>
              <a:fillRect/>
            </a:stretch>
          </p:blipFill>
          <p:spPr>
            <a:xfrm>
              <a:off x="-76200" y="-76201"/>
              <a:ext cx="12293903" cy="3195349"/>
            </a:xfrm>
            <a:prstGeom prst="rect">
              <a:avLst/>
            </a:prstGeom>
            <a:effectLst/>
          </p:spPr>
        </p:pic>
      </p:gr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nvSpPr>
        <p:spPr>
          <a:xfrm>
            <a:off x="1262225" y="877026"/>
            <a:ext cx="10480350" cy="8079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ln w="190500">
            <a:solidFill>
              <a:srgbClr val="0B5D12"/>
            </a:solidFill>
            <a:miter lim="400000"/>
          </a:ln>
        </p:spPr>
        <p:txBody>
          <a:bodyPr lIns="0" tIns="0" rIns="0" bIns="0" anchor="ctr"/>
          <a:lstStyle/>
          <a:p>
            <a:pPr lvl="0">
              <a:defRPr sz="2600"/>
            </a:pPr>
          </a:p>
        </p:txBody>
      </p:sp>
      <p:sp>
        <p:nvSpPr>
          <p:cNvPr id="95" name="Shape 95"/>
          <p:cNvSpPr/>
          <p:nvPr/>
        </p:nvSpPr>
        <p:spPr>
          <a:xfrm>
            <a:off x="8144182" y="1280424"/>
            <a:ext cx="4056380" cy="131470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000" u="sng">
                <a:solidFill>
                  <a:srgbClr val="0B5D12"/>
                </a:solidFill>
                <a:latin typeface="Superclarendon"/>
                <a:ea typeface="Superclarendon"/>
                <a:cs typeface="Superclarendon"/>
                <a:sym typeface="Superclarendon"/>
              </a:defRPr>
            </a:lvl1pPr>
          </a:lstStyle>
          <a:p>
            <a:pPr lvl="0">
              <a:defRPr b="0" sz="1800" u="none">
                <a:solidFill>
                  <a:srgbClr val="000000"/>
                </a:solidFill>
              </a:defRPr>
            </a:pPr>
            <a:r>
              <a:rPr b="1" sz="8000" u="sng">
                <a:solidFill>
                  <a:srgbClr val="0B5D12"/>
                </a:solidFill>
              </a:rPr>
              <a:t>Caliph</a:t>
            </a:r>
          </a:p>
        </p:txBody>
      </p:sp>
      <p:sp>
        <p:nvSpPr>
          <p:cNvPr id="96" name="Shape 96"/>
          <p:cNvSpPr/>
          <p:nvPr/>
        </p:nvSpPr>
        <p:spPr>
          <a:xfrm>
            <a:off x="1191787" y="3213754"/>
            <a:ext cx="10621226" cy="1"/>
          </a:xfrm>
          <a:prstGeom prst="line">
            <a:avLst/>
          </a:prstGeom>
          <a:ln w="25400">
            <a:solidFill>
              <a:srgbClr val="189B1A"/>
            </a:solidFill>
            <a:miter lim="400000"/>
          </a:ln>
        </p:spPr>
        <p:txBody>
          <a:bodyPr lIns="50800" tIns="50800" rIns="50800" bIns="50800" anchor="ctr"/>
          <a:lstStyle/>
          <a:p>
            <a:pPr lvl="0">
              <a:defRPr sz="2600"/>
            </a:pPr>
          </a:p>
        </p:txBody>
      </p:sp>
      <p:sp>
        <p:nvSpPr>
          <p:cNvPr id="97" name="Shape 97"/>
          <p:cNvSpPr/>
          <p:nvPr/>
        </p:nvSpPr>
        <p:spPr>
          <a:xfrm>
            <a:off x="4519422" y="4219448"/>
            <a:ext cx="3965956" cy="131470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000" u="sng">
                <a:solidFill>
                  <a:srgbClr val="0B5D12"/>
                </a:solidFill>
                <a:latin typeface="Superclarendon"/>
                <a:ea typeface="Superclarendon"/>
                <a:cs typeface="Superclarendon"/>
                <a:sym typeface="Superclarendon"/>
              </a:defRPr>
            </a:lvl1pPr>
          </a:lstStyle>
          <a:p>
            <a:pPr lvl="0">
              <a:defRPr b="0" sz="1800" u="none">
                <a:solidFill>
                  <a:srgbClr val="000000"/>
                </a:solidFill>
              </a:defRPr>
            </a:pPr>
            <a:r>
              <a:rPr b="1" sz="8000" u="sng">
                <a:solidFill>
                  <a:srgbClr val="0B5D12"/>
                </a:solidFill>
              </a:rPr>
              <a:t>Ulema</a:t>
            </a:r>
          </a:p>
        </p:txBody>
      </p:sp>
      <p:sp>
        <p:nvSpPr>
          <p:cNvPr id="98" name="Shape 98"/>
          <p:cNvSpPr/>
          <p:nvPr/>
        </p:nvSpPr>
        <p:spPr>
          <a:xfrm>
            <a:off x="1191787" y="6539846"/>
            <a:ext cx="10621226" cy="0"/>
          </a:xfrm>
          <a:prstGeom prst="line">
            <a:avLst/>
          </a:prstGeom>
          <a:ln w="25400">
            <a:solidFill>
              <a:srgbClr val="189B1A"/>
            </a:solidFill>
            <a:miter lim="400000"/>
          </a:ln>
        </p:spPr>
        <p:txBody>
          <a:bodyPr lIns="50800" tIns="50800" rIns="50800" bIns="50800" anchor="ctr"/>
          <a:lstStyle/>
          <a:p>
            <a:pPr lvl="0">
              <a:defRPr sz="2600"/>
            </a:pPr>
          </a:p>
        </p:txBody>
      </p:sp>
      <p:sp>
        <p:nvSpPr>
          <p:cNvPr id="99" name="Shape 99"/>
          <p:cNvSpPr/>
          <p:nvPr/>
        </p:nvSpPr>
        <p:spPr>
          <a:xfrm>
            <a:off x="2406269" y="7545539"/>
            <a:ext cx="8192262" cy="10241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000" u="sng">
                <a:solidFill>
                  <a:srgbClr val="0B5D12"/>
                </a:solidFill>
                <a:latin typeface="Superclarendon"/>
                <a:ea typeface="Superclarendon"/>
                <a:cs typeface="Superclarendon"/>
                <a:sym typeface="Superclarendon"/>
              </a:defRPr>
            </a:lvl1pPr>
          </a:lstStyle>
          <a:p>
            <a:pPr lvl="0">
              <a:defRPr b="0" sz="1800" u="none">
                <a:solidFill>
                  <a:srgbClr val="000000"/>
                </a:solidFill>
              </a:defRPr>
            </a:pPr>
            <a:r>
              <a:rPr b="1" sz="6000" u="sng">
                <a:solidFill>
                  <a:srgbClr val="0B5D12"/>
                </a:solidFill>
              </a:rPr>
              <a:t>Families - Fathers</a:t>
            </a:r>
          </a:p>
        </p:txBody>
      </p:sp>
      <p:sp>
        <p:nvSpPr>
          <p:cNvPr id="100" name="Shape 100"/>
          <p:cNvSpPr/>
          <p:nvPr/>
        </p:nvSpPr>
        <p:spPr>
          <a:xfrm rot="19815520">
            <a:off x="340012" y="928884"/>
            <a:ext cx="4192969" cy="1346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8000" u="sng">
                <a:solidFill>
                  <a:srgbClr val="88540A"/>
                </a:solidFill>
                <a:latin typeface="American Typewriter"/>
                <a:ea typeface="American Typewriter"/>
                <a:cs typeface="American Typewriter"/>
                <a:sym typeface="American Typewriter"/>
              </a:defRPr>
            </a:lvl1pPr>
          </a:lstStyle>
          <a:p>
            <a:pPr lvl="0">
              <a:defRPr b="0" sz="1800" u="none">
                <a:solidFill>
                  <a:srgbClr val="000000"/>
                </a:solidFill>
              </a:defRPr>
            </a:pPr>
            <a:r>
              <a:rPr b="1" sz="8000" u="sng">
                <a:solidFill>
                  <a:srgbClr val="88540A"/>
                </a:solidFill>
              </a:rPr>
              <a:t>Society</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