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notesSlides/notesSlide4.xml" ContentType="application/vnd.openxmlformats-officedocument.presentationml.notesSlide+xml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notesSlides/notesSlide5.xml" ContentType="application/vnd.openxmlformats-officedocument.presentationml.notesSlide+xml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notesSlides/notesSlide6.xml" ContentType="application/vnd.openxmlformats-officedocument.presentationml.notesSlide+xml"/>
  <Override PartName="/ppt/media/image17.jpeg" ContentType="image/jpeg"/>
  <Override PartName="/ppt/notesSlides/notesSlide7.xml" ContentType="application/vnd.openxmlformats-officedocument.presentationml.notesSlide+xml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notesSlides/notesSlide8.xml" ContentType="application/vnd.openxmlformats-officedocument.presentationml.notesSlide+xml"/>
  <Override PartName="/ppt/media/image23.jpeg" ContentType="image/jpeg"/>
  <Override PartName="/ppt/notesSlides/notesSlide9.xml" ContentType="application/vnd.openxmlformats-officedocument.presentationml.notesSlide+xml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What do you see?</a:t>
            </a:r>
            <a:endParaRPr sz="2400"/>
          </a:p>
          <a:p>
            <a:pPr lvl="0">
              <a:defRPr sz="1800"/>
            </a:pPr>
            <a:r>
              <a:rPr sz="2400"/>
              <a:t>What is a peninsula?</a:t>
            </a:r>
            <a:endParaRPr sz="2400"/>
          </a:p>
          <a:p>
            <a:pPr lvl="0">
              <a:defRPr sz="1800"/>
            </a:pPr>
            <a:r>
              <a:rPr sz="2400"/>
              <a:t>What is a strait?</a:t>
            </a:r>
            <a:endParaRPr sz="2400"/>
          </a:p>
          <a:p>
            <a:pPr lvl="0">
              <a:defRPr sz="1800"/>
            </a:pPr>
            <a:r>
              <a:rPr sz="2400"/>
              <a:t>Is it all desert?</a:t>
            </a:r>
            <a:endParaRPr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Desert north/south</a:t>
            </a:r>
            <a:endParaRPr sz="2400"/>
          </a:p>
          <a:p>
            <a:pPr lvl="0">
              <a:defRPr sz="1800"/>
            </a:pPr>
            <a:r>
              <a:rPr sz="2400"/>
              <a:t>Cities are built where there isn't desert</a:t>
            </a:r>
            <a:endParaRPr sz="2400"/>
          </a:p>
          <a:p>
            <a:pPr lvl="0">
              <a:defRPr sz="1800"/>
            </a:pPr>
            <a:r>
              <a:rPr sz="2400"/>
              <a:t>Figured out how to cross desert.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oryx -less than 200 in the world. As hearty as camels. White?</a:t>
            </a:r>
            <a:endParaRPr sz="2400"/>
          </a:p>
          <a:p>
            <a:pPr lvl="0">
              <a:defRPr sz="1800"/>
            </a:pPr>
            <a:r>
              <a:rPr sz="2400"/>
              <a:t>Ibex -ram</a:t>
            </a:r>
            <a:endParaRPr sz="2400"/>
          </a:p>
          <a:p>
            <a:pPr lvl="0">
              <a:defRPr sz="1800"/>
            </a:pPr>
            <a:r>
              <a:rPr sz="2400"/>
              <a:t>Camel- what do you think is in the hump? Fat</a:t>
            </a:r>
            <a:endParaRPr sz="2400"/>
          </a:p>
          <a:p>
            <a:pPr lvl="0">
              <a:defRPr sz="1800"/>
            </a:pPr>
            <a:r>
              <a:rPr sz="2400"/>
              <a:t>-long legs, split toes and big feet, translucent eye lids, </a:t>
            </a:r>
            <a:endParaRPr sz="2400"/>
          </a:p>
          <a:p>
            <a:pPr lvl="0">
              <a:defRPr sz="1800"/>
            </a:pPr>
            <a:r>
              <a:rPr sz="2400"/>
              <a:t>Arabian leopard</a:t>
            </a:r>
            <a:endParaRPr sz="2400"/>
          </a:p>
          <a:p>
            <a:pPr lvl="0">
              <a:defRPr sz="1800"/>
            </a:pPr>
            <a:r>
              <a:rPr sz="2400"/>
              <a:t>Black eagle- coastal mountains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What do you think of when you think of desert cities?</a:t>
            </a:r>
            <a:endParaRPr sz="2400"/>
          </a:p>
          <a:p>
            <a:pPr lvl="0">
              <a:defRPr sz="1800"/>
            </a:pPr>
            <a:r>
              <a:rPr sz="2400"/>
              <a:t>Ours is Las Vegas. Why are the ceilings white?</a:t>
            </a:r>
            <a:endParaRPr sz="2400"/>
          </a:p>
          <a:p>
            <a:pPr lvl="0">
              <a:defRPr sz="1800"/>
            </a:pPr>
            <a:r>
              <a:rPr sz="2400"/>
              <a:t>Reeyawd</a:t>
            </a:r>
            <a:endParaRPr sz="2400"/>
          </a:p>
          <a:p>
            <a:pPr lvl="0">
              <a:defRPr sz="1800"/>
            </a:pPr>
            <a:r>
              <a:rPr sz="2400"/>
              <a:t>Dubai richest city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Mecca -Kabba is the holy shrine</a:t>
            </a:r>
            <a:endParaRPr sz="2400"/>
          </a:p>
          <a:p>
            <a:pPr lvl="0">
              <a:defRPr sz="1800"/>
            </a:pPr>
            <a:r>
              <a:rPr sz="2400"/>
              <a:t>Old medieval mosques</a:t>
            </a:r>
            <a:endParaRPr sz="2400"/>
          </a:p>
          <a:p>
            <a:pPr lvl="0">
              <a:defRPr sz="1800"/>
            </a:pPr>
            <a:r>
              <a:rPr sz="2400"/>
              <a:t>Largest clock tower in the world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Yellow:The desert is so harsh they labeled it wasteland</a:t>
            </a:r>
            <a:endParaRPr sz="2400"/>
          </a:p>
          <a:p>
            <a:pPr lvl="0">
              <a:defRPr sz="1800"/>
            </a:pPr>
            <a:r>
              <a:rPr sz="2400"/>
              <a:t>Red: harsh terrain and environment; potential for hardy grazing and herding </a:t>
            </a:r>
            <a:endParaRPr sz="2400"/>
          </a:p>
          <a:p>
            <a:pPr lvl="0">
              <a:defRPr sz="1800"/>
            </a:pPr>
            <a:r>
              <a:rPr sz="2400"/>
              <a:t>Dark green: oasis - underground water </a:t>
            </a:r>
            <a:endParaRPr sz="2400"/>
          </a:p>
          <a:p>
            <a:pPr lvl="0">
              <a:defRPr sz="1800"/>
            </a:pPr>
            <a:r>
              <a:rPr sz="2400"/>
              <a:t>Light green: they had efficient use of water available; irrigated farming </a:t>
            </a:r>
            <a:endParaRPr sz="2400"/>
          </a:p>
          <a:p>
            <a:pPr lvl="0">
              <a:defRPr sz="1800"/>
            </a:pPr>
            <a:r>
              <a:rPr sz="2400"/>
              <a:t>Thanks to farming they have ability to harvest some fruits vegetables and wheat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Coffee: first known use; Arabic coffee trees on the Yemen coast</a:t>
            </a:r>
            <a:endParaRPr sz="2400"/>
          </a:p>
          <a:p>
            <a:pPr lvl="0">
              <a:defRPr sz="1800"/>
            </a:pPr>
            <a:r>
              <a:rPr sz="2400"/>
              <a:t>Dates: hardy fruit; easily dried, good travel food, high in sugar, good energy</a:t>
            </a:r>
            <a:endParaRPr sz="2400"/>
          </a:p>
          <a:p>
            <a:pPr lvl="0">
              <a:defRPr sz="1800"/>
            </a:pPr>
            <a:r>
              <a:rPr sz="2400"/>
              <a:t>Goats: hardier than sheep, produce meat, milk, cheese</a:t>
            </a:r>
            <a:endParaRPr sz="2400"/>
          </a:p>
          <a:p>
            <a:pPr lvl="0">
              <a:defRPr sz="1800"/>
            </a:pPr>
            <a:r>
              <a:rPr sz="2400"/>
              <a:t>Frankincense:  sap from tree, mentioned in Bible; healing properties, in old worth as much as gold, still sought after today, 5ml cost $60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In the middle of the Chinese empires, Indian, Persian, to East</a:t>
            </a:r>
            <a:endParaRPr sz="2400"/>
          </a:p>
          <a:p>
            <a:pPr lvl="0">
              <a:defRPr sz="1800"/>
            </a:pPr>
            <a:r>
              <a:rPr sz="2400"/>
              <a:t>And Egyptian, Roman, European nations to West</a:t>
            </a:r>
            <a:endParaRPr sz="2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The popular profession of ancient Islam was a merchant.</a:t>
            </a:r>
            <a:endParaRPr sz="2400"/>
          </a:p>
          <a:p>
            <a:pPr lvl="0">
              <a:defRPr sz="1800"/>
            </a:pPr>
            <a:r>
              <a:rPr sz="2400"/>
              <a:t>Not only did they transfer and trade goods but they knowledge To make their circumstances better.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-744" y="-16383"/>
            <a:ext cx="13006288" cy="9774534"/>
            <a:chOff x="0" y="0"/>
            <a:chExt cx="13006287" cy="9774533"/>
          </a:xfrm>
        </p:grpSpPr>
        <p:pic>
          <p:nvPicPr>
            <p:cNvPr id="32" name="IMG_0467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3" y="0"/>
              <a:ext cx="13004800" cy="7898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" name="Shape 33"/>
            <p:cNvSpPr/>
            <p:nvPr/>
          </p:nvSpPr>
          <p:spPr>
            <a:xfrm>
              <a:off x="0" y="7869533"/>
              <a:ext cx="13006287" cy="19050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5" name="Shape 35"/>
          <p:cNvSpPr/>
          <p:nvPr>
            <p:ph type="title"/>
          </p:nvPr>
        </p:nvSpPr>
        <p:spPr>
          <a:xfrm>
            <a:off x="3653198" y="-379454"/>
            <a:ext cx="11089152" cy="3195404"/>
          </a:xfrm>
          <a:prstGeom prst="rect">
            <a:avLst/>
          </a:prstGeom>
        </p:spPr>
        <p:txBody>
          <a:bodyPr/>
          <a:lstStyle>
            <a:lvl1pPr defTabSz="473201">
              <a:defRPr sz="1863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/>
            </a:pPr>
            <a:r>
              <a:rPr sz="18630"/>
              <a:t>Islam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992087" y="-48243"/>
            <a:ext cx="11020626" cy="2281718"/>
          </a:xfrm>
          <a:prstGeom prst="rect">
            <a:avLst/>
          </a:prstGeom>
        </p:spPr>
        <p:txBody>
          <a:bodyPr/>
          <a:lstStyle>
            <a:lvl1pPr>
              <a:defRPr sz="11000">
                <a:latin typeface="Party LET"/>
                <a:ea typeface="Party LET"/>
                <a:cs typeface="Party LET"/>
                <a:sym typeface="Party LET"/>
              </a:defRPr>
            </a:lvl1pPr>
          </a:lstStyle>
          <a:p>
            <a:pPr lvl="0">
              <a:defRPr sz="1800"/>
            </a:pPr>
            <a:r>
              <a:rPr sz="11000"/>
              <a:t>The Crossroads</a:t>
            </a:r>
          </a:p>
        </p:txBody>
      </p:sp>
      <p:pic>
        <p:nvPicPr>
          <p:cNvPr id="120" name="IMG_048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2900" y="1852311"/>
            <a:ext cx="9779000" cy="763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049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380" y="-6916"/>
            <a:ext cx="6268053" cy="484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049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4822435"/>
            <a:ext cx="6574887" cy="493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0496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55776" y="4754367"/>
            <a:ext cx="7620000" cy="506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0497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59380" y="-34075"/>
            <a:ext cx="7337038" cy="489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-18411" y="-14604"/>
            <a:ext cx="13069171" cy="9782809"/>
            <a:chOff x="0" y="0"/>
            <a:chExt cx="13069171" cy="9782808"/>
          </a:xfrm>
        </p:grpSpPr>
        <p:pic>
          <p:nvPicPr>
            <p:cNvPr id="37" name="IMG_0468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8943" y="14603"/>
              <a:ext cx="10683734" cy="9753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" name="Shape 38"/>
            <p:cNvSpPr/>
            <p:nvPr/>
          </p:nvSpPr>
          <p:spPr>
            <a:xfrm>
              <a:off x="0" y="0"/>
              <a:ext cx="1223679" cy="978280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" name="Shape 39"/>
            <p:cNvSpPr/>
            <p:nvPr/>
          </p:nvSpPr>
          <p:spPr>
            <a:xfrm>
              <a:off x="11845492" y="0"/>
              <a:ext cx="1223679" cy="978280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G_0469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0" y="0"/>
            <a:ext cx="864304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9343069" y="459951"/>
            <a:ext cx="2808329" cy="640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latin typeface="Gurmukhi MN"/>
                <a:ea typeface="Gurmukhi MN"/>
                <a:cs typeface="Gurmukhi MN"/>
                <a:sym typeface="Gurmukhi MN"/>
              </a:defRPr>
            </a:lvl1pPr>
          </a:lstStyle>
          <a:p>
            <a:pPr lvl="0">
              <a:defRPr sz="1800"/>
            </a:pPr>
            <a:r>
              <a:rPr sz="3600"/>
              <a:t>90% Desert</a:t>
            </a:r>
          </a:p>
        </p:txBody>
      </p:sp>
      <p:sp>
        <p:nvSpPr>
          <p:cNvPr id="46" name="Shape 46"/>
          <p:cNvSpPr/>
          <p:nvPr/>
        </p:nvSpPr>
        <p:spPr>
          <a:xfrm>
            <a:off x="8605874" y="1245566"/>
            <a:ext cx="2808330" cy="640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latin typeface="Gurmukhi MN"/>
                <a:ea typeface="Gurmukhi MN"/>
                <a:cs typeface="Gurmukhi MN"/>
                <a:sym typeface="Gurmukhi MN"/>
              </a:defRPr>
            </a:lvl1pPr>
          </a:lstStyle>
          <a:p>
            <a:pPr lvl="0">
              <a:defRPr sz="1800"/>
            </a:pPr>
            <a:r>
              <a:rPr sz="3600"/>
              <a:t>Hot &amp; Dry</a:t>
            </a:r>
          </a:p>
        </p:txBody>
      </p:sp>
      <p:sp>
        <p:nvSpPr>
          <p:cNvPr id="47" name="Shape 47"/>
          <p:cNvSpPr/>
          <p:nvPr/>
        </p:nvSpPr>
        <p:spPr>
          <a:xfrm>
            <a:off x="10379948" y="1381965"/>
            <a:ext cx="2480925" cy="2317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spcBef>
                <a:spcPts val="4200"/>
              </a:spcBef>
              <a:defRPr>
                <a:latin typeface="Gurmukhi MN"/>
                <a:ea typeface="Gurmukhi MN"/>
                <a:cs typeface="Gurmukhi MN"/>
                <a:sym typeface="Gurmukhi MN"/>
              </a:defRPr>
            </a:lvl1pPr>
          </a:lstStyle>
          <a:p>
            <a:pPr lvl="0">
              <a:defRPr sz="1800"/>
            </a:pPr>
            <a:r>
              <a:rPr sz="3600"/>
              <a:t>No permanent lakes or rivers</a:t>
            </a:r>
          </a:p>
        </p:txBody>
      </p:sp>
      <p:sp>
        <p:nvSpPr>
          <p:cNvPr id="48" name="Shape 48"/>
          <p:cNvSpPr/>
          <p:nvPr/>
        </p:nvSpPr>
        <p:spPr>
          <a:xfrm>
            <a:off x="8605874" y="2541621"/>
            <a:ext cx="2808330" cy="287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latin typeface="Gurmukhi MN"/>
                <a:ea typeface="Gurmukhi MN"/>
                <a:cs typeface="Gurmukhi MN"/>
                <a:sym typeface="Gurmukhi MN"/>
              </a:defRPr>
            </a:lvl1pPr>
          </a:lstStyle>
          <a:p>
            <a:pPr lvl="0">
              <a:defRPr sz="1800"/>
            </a:pPr>
            <a:r>
              <a:rPr sz="3600"/>
              <a:t>Empty Quarter is largest sand desert in world </a:t>
            </a:r>
          </a:p>
        </p:txBody>
      </p:sp>
      <p:sp>
        <p:nvSpPr>
          <p:cNvPr id="49" name="Shape 49"/>
          <p:cNvSpPr/>
          <p:nvPr/>
        </p:nvSpPr>
        <p:spPr>
          <a:xfrm>
            <a:off x="9138858" y="4753180"/>
            <a:ext cx="3729630" cy="1833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r">
              <a:spcBef>
                <a:spcPts val="4200"/>
              </a:spcBef>
              <a:defRPr sz="1800"/>
            </a:pPr>
            <a:r>
              <a:rPr sz="3600">
                <a:latin typeface="Gurmukhi MN"/>
                <a:ea typeface="Gurmukhi MN"/>
                <a:cs typeface="Gurmukhi MN"/>
                <a:sym typeface="Gurmukhi MN"/>
              </a:rPr>
              <a:t>Dunes </a:t>
            </a:r>
            <a:endParaRPr sz="3600">
              <a:latin typeface="Gurmukhi MN"/>
              <a:ea typeface="Gurmukhi MN"/>
              <a:cs typeface="Gurmukhi MN"/>
              <a:sym typeface="Gurmukhi MN"/>
            </a:endParaRPr>
          </a:p>
          <a:p>
            <a:pPr lvl="0" algn="r">
              <a:defRPr sz="1800"/>
            </a:pPr>
            <a:r>
              <a:rPr sz="3800">
                <a:latin typeface="Gurmukhi MN"/>
                <a:ea typeface="Gurmukhi MN"/>
                <a:cs typeface="Gurmukhi MN"/>
                <a:sym typeface="Gurmukhi MN"/>
              </a:rPr>
              <a:t>800 Ft High</a:t>
            </a:r>
            <a:endParaRPr sz="3800">
              <a:latin typeface="Gurmukhi MN"/>
              <a:ea typeface="Gurmukhi MN"/>
              <a:cs typeface="Gurmukhi MN"/>
              <a:sym typeface="Gurmukhi MN"/>
            </a:endParaRPr>
          </a:p>
          <a:p>
            <a:pPr lvl="0" algn="r">
              <a:defRPr sz="1800"/>
            </a:pPr>
            <a:r>
              <a:rPr sz="3800">
                <a:latin typeface="Gurmukhi MN"/>
                <a:ea typeface="Gurmukhi MN"/>
                <a:cs typeface="Gurmukhi MN"/>
                <a:sym typeface="Gurmukhi MN"/>
              </a:rPr>
              <a:t>100s miles long</a:t>
            </a:r>
          </a:p>
        </p:txBody>
      </p:sp>
      <p:sp>
        <p:nvSpPr>
          <p:cNvPr id="50" name="Shape 50"/>
          <p:cNvSpPr/>
          <p:nvPr/>
        </p:nvSpPr>
        <p:spPr>
          <a:xfrm>
            <a:off x="8595524" y="6858490"/>
            <a:ext cx="4303420" cy="54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000">
                <a:latin typeface="Gurmukhi MN"/>
                <a:ea typeface="Gurmukhi MN"/>
                <a:cs typeface="Gurmukhi MN"/>
                <a:sym typeface="Gurmukhi MN"/>
              </a:defRPr>
            </a:lvl1pPr>
          </a:lstStyle>
          <a:p>
            <a:pPr lvl="0">
              <a:defRPr sz="1800"/>
            </a:pPr>
            <a:r>
              <a:rPr sz="3000"/>
              <a:t>Ringed with mountains</a:t>
            </a:r>
          </a:p>
        </p:txBody>
      </p:sp>
      <p:sp>
        <p:nvSpPr>
          <p:cNvPr id="51" name="Shape 51"/>
          <p:cNvSpPr/>
          <p:nvPr/>
        </p:nvSpPr>
        <p:spPr>
          <a:xfrm>
            <a:off x="8481313" y="7672717"/>
            <a:ext cx="4531841" cy="640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200"/>
              </a:spcBef>
              <a:defRPr>
                <a:latin typeface="Gurmukhi MN"/>
                <a:ea typeface="Gurmukhi MN"/>
                <a:cs typeface="Gurmukhi MN"/>
                <a:sym typeface="Gurmukhi MN"/>
              </a:defRPr>
            </a:lvl1pPr>
          </a:lstStyle>
          <a:p>
            <a:pPr lvl="0">
              <a:defRPr sz="1800"/>
            </a:pPr>
            <a:r>
              <a:rPr sz="3600"/>
              <a:t>Amazing Coasts</a:t>
            </a:r>
          </a:p>
        </p:txBody>
      </p:sp>
      <p:sp>
        <p:nvSpPr>
          <p:cNvPr id="52" name="Shape 52"/>
          <p:cNvSpPr/>
          <p:nvPr/>
        </p:nvSpPr>
        <p:spPr>
          <a:xfrm>
            <a:off x="10951002" y="8427938"/>
            <a:ext cx="1780433" cy="1199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latin typeface="Gurmukhi MN"/>
                <a:ea typeface="Gurmukhi MN"/>
                <a:cs typeface="Gurmukhi MN"/>
                <a:sym typeface="Gurmukhi MN"/>
              </a:defRPr>
            </a:lvl1pPr>
          </a:lstStyle>
          <a:p>
            <a:pPr lvl="0">
              <a:defRPr sz="1800"/>
            </a:pPr>
            <a:r>
              <a:rPr sz="3600"/>
              <a:t>Unique Wildlife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2"/>
      <p:bldP build="whole" bldLvl="1" animBg="1" rev="0" advAuto="0" spid="48" grpId="4"/>
      <p:bldP build="whole" bldLvl="1" animBg="1" rev="0" advAuto="0" spid="51" grpId="7"/>
      <p:bldP build="whole" bldLvl="1" animBg="1" rev="0" advAuto="0" spid="52" grpId="8"/>
      <p:bldP build="whole" bldLvl="1" animBg="1" rev="0" advAuto="0" spid="50" grpId="6"/>
      <p:bldP build="whole" bldLvl="1" animBg="1" rev="0" advAuto="0" spid="45" grpId="1"/>
      <p:bldP build="whole" bldLvl="1" animBg="1" rev="0" advAuto="0" spid="47" grpId="3"/>
      <p:bldP build="whole" bldLvl="1" animBg="1" rev="0" advAuto="0" spid="49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G_048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915" y="-8961"/>
            <a:ext cx="6642856" cy="4409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0489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14608" y="3975144"/>
            <a:ext cx="7718821" cy="5789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0490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4478" y="6724414"/>
            <a:ext cx="5315813" cy="3037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G_0491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13598" y="-6186"/>
            <a:ext cx="6415084" cy="406862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-18625" y="-281259"/>
            <a:ext cx="1955992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/>
            </a:pPr>
            <a:r>
              <a:rPr sz="4600"/>
              <a:t>Oryx</a:t>
            </a:r>
          </a:p>
        </p:txBody>
      </p:sp>
      <p:sp>
        <p:nvSpPr>
          <p:cNvPr id="61" name="Shape 61"/>
          <p:cNvSpPr/>
          <p:nvPr/>
        </p:nvSpPr>
        <p:spPr>
          <a:xfrm>
            <a:off x="11037188" y="13250"/>
            <a:ext cx="1509078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/>
            </a:pPr>
            <a:r>
              <a:rPr sz="4600"/>
              <a:t>Ibex</a:t>
            </a:r>
          </a:p>
        </p:txBody>
      </p:sp>
      <p:sp>
        <p:nvSpPr>
          <p:cNvPr id="62" name="Shape 62"/>
          <p:cNvSpPr/>
          <p:nvPr/>
        </p:nvSpPr>
        <p:spPr>
          <a:xfrm>
            <a:off x="9248375" y="7802064"/>
            <a:ext cx="2394141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/>
            </a:pPr>
            <a:r>
              <a:rPr sz="4600"/>
              <a:t>Camel</a:t>
            </a:r>
          </a:p>
        </p:txBody>
      </p:sp>
      <p:pic>
        <p:nvPicPr>
          <p:cNvPr id="63" name="IMG_0492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" y="3597589"/>
            <a:ext cx="5266858" cy="350515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51100" y="5596619"/>
            <a:ext cx="263398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/>
            </a:pPr>
            <a:r>
              <a:rPr sz="2000"/>
              <a:t>Verreaux's Eagle</a:t>
            </a:r>
          </a:p>
        </p:txBody>
      </p:sp>
      <p:sp>
        <p:nvSpPr>
          <p:cNvPr id="65" name="Shape 65"/>
          <p:cNvSpPr/>
          <p:nvPr/>
        </p:nvSpPr>
        <p:spPr>
          <a:xfrm>
            <a:off x="848287" y="9024911"/>
            <a:ext cx="2806066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/>
            </a:pPr>
            <a:r>
              <a:rPr sz="2000"/>
              <a:t>Arabian Leopard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739078" y="6628270"/>
            <a:ext cx="11526643" cy="289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 u="sng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 u="none"/>
            </a:pPr>
            <a:r>
              <a:rPr sz="6500" u="sng"/>
              <a:t>BBC's Wild Arabia</a:t>
            </a:r>
          </a:p>
        </p:txBody>
      </p:sp>
      <p:pic>
        <p:nvPicPr>
          <p:cNvPr id="70" name="IMG_049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831" y="698095"/>
            <a:ext cx="11729138" cy="5864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4"/>
          <p:cNvGrpSpPr/>
          <p:nvPr/>
        </p:nvGrpSpPr>
        <p:grpSpPr>
          <a:xfrm>
            <a:off x="143239" y="199154"/>
            <a:ext cx="10160000" cy="7352974"/>
            <a:chOff x="0" y="0"/>
            <a:chExt cx="10160000" cy="7352973"/>
          </a:xfrm>
        </p:grpSpPr>
        <p:pic>
          <p:nvPicPr>
            <p:cNvPr id="72" name="IMG_0472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60000" cy="670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Shape 73"/>
            <p:cNvSpPr/>
            <p:nvPr/>
          </p:nvSpPr>
          <p:spPr>
            <a:xfrm>
              <a:off x="8626803" y="6692573"/>
              <a:ext cx="1525500" cy="660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Yemen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3663816" y="5248461"/>
            <a:ext cx="9271364" cy="4426679"/>
            <a:chOff x="0" y="0"/>
            <a:chExt cx="9271364" cy="4426678"/>
          </a:xfrm>
        </p:grpSpPr>
        <p:pic>
          <p:nvPicPr>
            <p:cNvPr id="75" name="IMG_0470.jpe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16678"/>
              <a:ext cx="9271000" cy="381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" name="Shape 76"/>
            <p:cNvSpPr/>
            <p:nvPr/>
          </p:nvSpPr>
          <p:spPr>
            <a:xfrm>
              <a:off x="7494600" y="0"/>
              <a:ext cx="1776764" cy="660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Riyadh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871832" y="213193"/>
            <a:ext cx="12046676" cy="7895772"/>
            <a:chOff x="0" y="0"/>
            <a:chExt cx="12046676" cy="7895771"/>
          </a:xfrm>
        </p:grpSpPr>
        <p:pic>
          <p:nvPicPr>
            <p:cNvPr id="78" name="IMG_0471.jpe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18980" y="0"/>
              <a:ext cx="10527695" cy="7895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Shape 79"/>
            <p:cNvSpPr/>
            <p:nvPr/>
          </p:nvSpPr>
          <p:spPr>
            <a:xfrm>
              <a:off x="0" y="7212886"/>
              <a:ext cx="1525501" cy="660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Dubai</a:t>
              </a:r>
            </a:p>
          </p:txBody>
        </p:sp>
      </p:grpSp>
      <p:pic>
        <p:nvPicPr>
          <p:cNvPr id="81" name="IMG_0473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682" y="2051516"/>
            <a:ext cx="9959981" cy="761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"/>
      <p:bldP build="whole" bldLvl="1" animBg="1" rev="0" advAuto="0" spid="80" grpId="2"/>
      <p:bldP build="whole" bldLvl="1" animBg="1" rev="0" advAuto="0" spid="8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G_0484.jpeg"/>
          <p:cNvPicPr/>
          <p:nvPr/>
        </p:nvPicPr>
        <p:blipFill>
          <a:blip r:embed="rId3">
            <a:extLst/>
          </a:blip>
          <a:srcRect l="2694" t="1931" r="2861" b="7642"/>
          <a:stretch>
            <a:fillRect/>
          </a:stretch>
        </p:blipFill>
        <p:spPr>
          <a:xfrm>
            <a:off x="3615729" y="1990129"/>
            <a:ext cx="5773474" cy="5773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" name="Group 88"/>
          <p:cNvGrpSpPr/>
          <p:nvPr/>
        </p:nvGrpSpPr>
        <p:grpSpPr>
          <a:xfrm>
            <a:off x="2318458" y="2022271"/>
            <a:ext cx="10360283" cy="5709058"/>
            <a:chOff x="0" y="0"/>
            <a:chExt cx="10360283" cy="5709057"/>
          </a:xfrm>
        </p:grpSpPr>
        <p:pic>
          <p:nvPicPr>
            <p:cNvPr id="86" name="IMG_0481.jpe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367885" cy="5709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" name="Shape 87"/>
            <p:cNvSpPr/>
            <p:nvPr/>
          </p:nvSpPr>
          <p:spPr>
            <a:xfrm>
              <a:off x="8370325" y="5028006"/>
              <a:ext cx="1989958" cy="660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Kaaba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554065" y="130450"/>
            <a:ext cx="9896670" cy="5199515"/>
            <a:chOff x="0" y="0"/>
            <a:chExt cx="9896670" cy="5199514"/>
          </a:xfrm>
        </p:grpSpPr>
        <p:pic>
          <p:nvPicPr>
            <p:cNvPr id="89" name="IMG_0483.jpe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668896"/>
              <a:ext cx="9896670" cy="4530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" name="Shape 90"/>
            <p:cNvSpPr/>
            <p:nvPr/>
          </p:nvSpPr>
          <p:spPr>
            <a:xfrm>
              <a:off x="3835338" y="0"/>
              <a:ext cx="2225994" cy="660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Mosque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63989" y="3851506"/>
            <a:ext cx="11731522" cy="5837761"/>
            <a:chOff x="0" y="0"/>
            <a:chExt cx="11731521" cy="5837761"/>
          </a:xfrm>
        </p:grpSpPr>
        <p:pic>
          <p:nvPicPr>
            <p:cNvPr id="92" name="IMG_0482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491289" cy="58377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Shape 93"/>
            <p:cNvSpPr/>
            <p:nvPr/>
          </p:nvSpPr>
          <p:spPr>
            <a:xfrm>
              <a:off x="8462403" y="5111243"/>
              <a:ext cx="3269118" cy="660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Clock Tower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2"/>
      <p:bldP build="whole" bldLvl="1" animBg="1" rev="0" advAuto="0" spid="94" grpId="3"/>
      <p:bldP build="whole" bldLvl="1" animBg="1" rev="0" advAuto="0" spid="8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G_047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246" y="2470035"/>
            <a:ext cx="10886308" cy="694546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669263" y="40999"/>
            <a:ext cx="11666273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 lvl="0">
              <a:defRPr sz="1800"/>
            </a:pPr>
            <a:r>
              <a:rPr sz="5000"/>
              <a:t>Geography effects Economy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5"/>
          <p:cNvGrpSpPr/>
          <p:nvPr/>
        </p:nvGrpSpPr>
        <p:grpSpPr>
          <a:xfrm>
            <a:off x="210100" y="125378"/>
            <a:ext cx="9394375" cy="5742215"/>
            <a:chOff x="0" y="0"/>
            <a:chExt cx="9394375" cy="5742214"/>
          </a:xfrm>
        </p:grpSpPr>
        <p:pic>
          <p:nvPicPr>
            <p:cNvPr id="103" name="IMG_0476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514"/>
              <a:ext cx="7924800" cy="5727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" name="Shape 104"/>
            <p:cNvSpPr/>
            <p:nvPr/>
          </p:nvSpPr>
          <p:spPr>
            <a:xfrm>
              <a:off x="7941393" y="0"/>
              <a:ext cx="1452982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Coffee</a:t>
              </a:r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4628659" y="4424879"/>
            <a:ext cx="8255001" cy="5184529"/>
            <a:chOff x="0" y="0"/>
            <a:chExt cx="8255000" cy="5184529"/>
          </a:xfrm>
        </p:grpSpPr>
        <p:pic>
          <p:nvPicPr>
            <p:cNvPr id="106" name="IMG_0477.jpe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14129"/>
              <a:ext cx="8255000" cy="4470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Shape 107"/>
            <p:cNvSpPr/>
            <p:nvPr/>
          </p:nvSpPr>
          <p:spPr>
            <a:xfrm>
              <a:off x="6836218" y="0"/>
              <a:ext cx="1308507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Dates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46227" y="1620038"/>
            <a:ext cx="11443241" cy="6513523"/>
            <a:chOff x="0" y="0"/>
            <a:chExt cx="11443241" cy="6513522"/>
          </a:xfrm>
        </p:grpSpPr>
        <p:pic>
          <p:nvPicPr>
            <p:cNvPr id="109" name="IMG_0479.jpe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47280" y="0"/>
              <a:ext cx="10095960" cy="6513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0" name="Shape 110"/>
            <p:cNvSpPr/>
            <p:nvPr/>
          </p:nvSpPr>
          <p:spPr>
            <a:xfrm>
              <a:off x="0" y="5858075"/>
              <a:ext cx="133411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Goats</a:t>
              </a:r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16347" y="1402100"/>
            <a:ext cx="11303001" cy="8205970"/>
            <a:chOff x="0" y="0"/>
            <a:chExt cx="11303000" cy="8205969"/>
          </a:xfrm>
        </p:grpSpPr>
        <p:pic>
          <p:nvPicPr>
            <p:cNvPr id="112" name="IMG_0485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662169"/>
              <a:ext cx="11303000" cy="7543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" name="Shape 113"/>
            <p:cNvSpPr/>
            <p:nvPr/>
          </p:nvSpPr>
          <p:spPr>
            <a:xfrm>
              <a:off x="1786732" y="0"/>
              <a:ext cx="2858872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Frankincense</a:t>
              </a:r>
            </a:p>
          </p:txBody>
        </p:sp>
      </p:grpSp>
      <p:pic>
        <p:nvPicPr>
          <p:cNvPr id="115" name="IMG_0486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01845" y="-2001"/>
            <a:ext cx="7980762" cy="5996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xit" presetSubtype="2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(left)" transition="out">
                                      <p:cBhvr>
                                        <p:cTn id="18" dur="2500" fill="hold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nodeType="afterEffect" presetClass="exit" presetSubtype="2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(left)" transition="out">
                                      <p:cBhvr>
                                        <p:cTn id="22" dur="2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nodeType="afterEffect" presetClass="exit" presetSubtype="2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(left)" transition="out">
                                      <p:cBhvr>
                                        <p:cTn id="26" dur="2500" fill="hold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" grpId="5"/>
      <p:bldP build="whole" bldLvl="1" animBg="1" rev="0" advAuto="0" spid="115" grpId="7"/>
      <p:bldP build="whole" bldLvl="1" animBg="1" rev="0" advAuto="0" spid="111" grpId="2"/>
      <p:bldP build="whole" bldLvl="1" animBg="1" rev="0" advAuto="0" spid="108" grpId="1"/>
      <p:bldP build="whole" bldLvl="1" animBg="1" rev="0" advAuto="0" spid="114" grpId="6"/>
      <p:bldP build="whole" bldLvl="1" animBg="1" rev="0" advAuto="0" spid="111" grpId="4"/>
      <p:bldP build="whole" bldLvl="1" animBg="1" rev="0" advAuto="0" spid="105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