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notesSlides/notesSlide1.xml" ContentType="application/vnd.openxmlformats-officedocument.presentationml.notesSlide+xml"/>
  <Override PartName="/ppt/media/image6.jpeg" ContentType="image/jpeg"/>
  <Override PartName="/ppt/media/image7.jpeg" ContentType="image/jpeg"/>
  <Override PartName="/ppt/media/image8.jpeg" ContentType="image/jpeg"/>
  <Override PartName="/ppt/notesSlides/notesSlide2.xml" ContentType="application/vnd.openxmlformats-officedocument.presentationml.notesSlide+xml"/>
  <Override PartName="/ppt/media/image9.jpeg" ContentType="image/jpeg"/>
  <Override PartName="/ppt/media/image10.jpeg" ContentType="image/jpeg"/>
  <Override PartName="/ppt/media/image11.jpeg" ContentType="image/jpeg"/>
  <Override PartName="/ppt/notesSlides/notesSlide3.xml" ContentType="application/vnd.openxmlformats-officedocument.presentationml.notesSlide+xml"/>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notesSlides/notesSlide6.xml" ContentType="application/vnd.openxmlformats-officedocument.presentationml.notesSlide+xml"/>
  <Override PartName="/ppt/media/image3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3004800" cy="9753600"/>
  <p:notesSz cx="6858000" cy="9144000"/>
  <p:defaultTextStyle>
    <a:lvl1pPr algn="ctr" defTabSz="457200">
      <a:defRPr sz="4200">
        <a:solidFill>
          <a:srgbClr val="FFFFFF"/>
        </a:solidFill>
        <a:latin typeface="+mn-lt"/>
        <a:ea typeface="+mn-ea"/>
        <a:cs typeface="+mn-cs"/>
        <a:sym typeface="Chalkduster"/>
      </a:defRPr>
    </a:lvl1pPr>
    <a:lvl2pPr indent="228600" algn="ctr" defTabSz="457200">
      <a:defRPr sz="4200">
        <a:solidFill>
          <a:srgbClr val="FFFFFF"/>
        </a:solidFill>
        <a:latin typeface="+mn-lt"/>
        <a:ea typeface="+mn-ea"/>
        <a:cs typeface="+mn-cs"/>
        <a:sym typeface="Chalkduster"/>
      </a:defRPr>
    </a:lvl2pPr>
    <a:lvl3pPr indent="457200" algn="ctr" defTabSz="457200">
      <a:defRPr sz="4200">
        <a:solidFill>
          <a:srgbClr val="FFFFFF"/>
        </a:solidFill>
        <a:latin typeface="+mn-lt"/>
        <a:ea typeface="+mn-ea"/>
        <a:cs typeface="+mn-cs"/>
        <a:sym typeface="Chalkduster"/>
      </a:defRPr>
    </a:lvl3pPr>
    <a:lvl4pPr indent="685800" algn="ctr" defTabSz="457200">
      <a:defRPr sz="4200">
        <a:solidFill>
          <a:srgbClr val="FFFFFF"/>
        </a:solidFill>
        <a:latin typeface="+mn-lt"/>
        <a:ea typeface="+mn-ea"/>
        <a:cs typeface="+mn-cs"/>
        <a:sym typeface="Chalkduster"/>
      </a:defRPr>
    </a:lvl4pPr>
    <a:lvl5pPr indent="914400" algn="ctr" defTabSz="457200">
      <a:defRPr sz="4200">
        <a:solidFill>
          <a:srgbClr val="FFFFFF"/>
        </a:solidFill>
        <a:latin typeface="+mn-lt"/>
        <a:ea typeface="+mn-ea"/>
        <a:cs typeface="+mn-cs"/>
        <a:sym typeface="Chalkduster"/>
      </a:defRPr>
    </a:lvl5pPr>
    <a:lvl6pPr indent="1143000" algn="ctr" defTabSz="457200">
      <a:defRPr sz="4200">
        <a:solidFill>
          <a:srgbClr val="FFFFFF"/>
        </a:solidFill>
        <a:latin typeface="+mn-lt"/>
        <a:ea typeface="+mn-ea"/>
        <a:cs typeface="+mn-cs"/>
        <a:sym typeface="Chalkduster"/>
      </a:defRPr>
    </a:lvl6pPr>
    <a:lvl7pPr indent="1371600" algn="ctr" defTabSz="457200">
      <a:defRPr sz="4200">
        <a:solidFill>
          <a:srgbClr val="FFFFFF"/>
        </a:solidFill>
        <a:latin typeface="+mn-lt"/>
        <a:ea typeface="+mn-ea"/>
        <a:cs typeface="+mn-cs"/>
        <a:sym typeface="Chalkduster"/>
      </a:defRPr>
    </a:lvl7pPr>
    <a:lvl8pPr indent="1600200" algn="ctr" defTabSz="457200">
      <a:defRPr sz="4200">
        <a:solidFill>
          <a:srgbClr val="FFFFFF"/>
        </a:solidFill>
        <a:latin typeface="+mn-lt"/>
        <a:ea typeface="+mn-ea"/>
        <a:cs typeface="+mn-cs"/>
        <a:sym typeface="Chalkduster"/>
      </a:defRPr>
    </a:lvl8pPr>
    <a:lvl9pPr indent="1828800" algn="ctr" defTabSz="457200">
      <a:defRPr sz="4200">
        <a:solidFill>
          <a:srgbClr val="FFFFFF"/>
        </a:solidFill>
        <a:latin typeface="+mn-lt"/>
        <a:ea typeface="+mn-ea"/>
        <a:cs typeface="+mn-cs"/>
        <a:sym typeface="Chalkduste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000000">
              <a:alpha val="25000"/>
            </a:srgbClr>
          </a:solidFill>
        </a:fill>
      </a:tcStyle>
    </a:band2H>
    <a:firstCo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DEDEDF">
              <a:alpha val="19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 name="Shape 68"/>
          <p:cNvSpPr/>
          <p:nvPr>
            <p:ph type="sldImg"/>
          </p:nvPr>
        </p:nvSpPr>
        <p:spPr>
          <a:prstGeom prst="rect">
            <a:avLst/>
          </a:prstGeom>
        </p:spPr>
        <p:txBody>
          <a:bodyPr/>
          <a:lstStyle/>
          <a:p>
            <a:pPr lvl="0"/>
          </a:p>
        </p:txBody>
      </p:sp>
      <p:sp>
        <p:nvSpPr>
          <p:cNvPr id="69" name="Shape 69"/>
          <p:cNvSpPr/>
          <p:nvPr>
            <p:ph type="body" sz="quarter" idx="1"/>
          </p:nvPr>
        </p:nvSpPr>
        <p:spPr>
          <a:prstGeom prst="rect">
            <a:avLst/>
          </a:prstGeom>
        </p:spPr>
        <p:txBody>
          <a:bodyPr/>
          <a:lstStyle/>
          <a:p>
            <a:pPr lvl="0">
              <a:defRPr sz="1800"/>
            </a:pPr>
            <a:r>
              <a:rPr sz="2200"/>
              <a:t>Watch BBC video on Astronomy 2:54-8:55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 name="Shape 89"/>
          <p:cNvSpPr/>
          <p:nvPr>
            <p:ph type="sldImg"/>
          </p:nvPr>
        </p:nvSpPr>
        <p:spPr>
          <a:prstGeom prst="rect">
            <a:avLst/>
          </a:prstGeom>
        </p:spPr>
        <p:txBody>
          <a:bodyPr/>
          <a:lstStyle/>
          <a:p>
            <a:pPr lvl="0"/>
          </a:p>
        </p:txBody>
      </p:sp>
      <p:sp>
        <p:nvSpPr>
          <p:cNvPr id="90" name="Shape 90"/>
          <p:cNvSpPr/>
          <p:nvPr>
            <p:ph type="body" sz="quarter" idx="1"/>
          </p:nvPr>
        </p:nvSpPr>
        <p:spPr>
          <a:prstGeom prst="rect">
            <a:avLst/>
          </a:prstGeom>
        </p:spPr>
        <p:txBody>
          <a:bodyPr/>
          <a:lstStyle/>
          <a:p>
            <a:pPr lvl="0">
              <a:defRPr sz="1800"/>
            </a:pPr>
            <a:r>
              <a:rPr sz="2200"/>
              <a:t>Watch BBC video 45:20-52:40</a:t>
            </a:r>
            <a:endParaRPr sz="2200"/>
          </a:p>
          <a:p>
            <a:pPr lvl="0">
              <a:defRPr sz="1800"/>
            </a:pPr>
            <a:r>
              <a:rPr sz="2200"/>
              <a:t>Skip massage part and go to old man making soap</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 name="Shape 101"/>
          <p:cNvSpPr/>
          <p:nvPr>
            <p:ph type="sldImg"/>
          </p:nvPr>
        </p:nvSpPr>
        <p:spPr>
          <a:prstGeom prst="rect">
            <a:avLst/>
          </a:prstGeom>
        </p:spPr>
        <p:txBody>
          <a:bodyPr/>
          <a:lstStyle/>
          <a:p>
            <a:pPr lvl="0"/>
          </a:p>
        </p:txBody>
      </p:sp>
      <p:sp>
        <p:nvSpPr>
          <p:cNvPr id="102" name="Shape 102"/>
          <p:cNvSpPr/>
          <p:nvPr>
            <p:ph type="body" sz="quarter" idx="1"/>
          </p:nvPr>
        </p:nvSpPr>
        <p:spPr>
          <a:prstGeom prst="rect">
            <a:avLst/>
          </a:prstGeom>
        </p:spPr>
        <p:txBody>
          <a:bodyPr/>
          <a:lstStyle/>
          <a:p>
            <a:pPr lvl="0">
              <a:defRPr sz="1800"/>
            </a:pPr>
            <a:r>
              <a:rPr sz="2200"/>
              <a:t>Muhammad Ar-Razi was a Persian doctor who lived from 865 to 925. In his lifetime he wrote over 200 books on a range of subjects from medicine, alchemy, history, and philosophy.</a:t>
            </a:r>
            <a:endParaRPr sz="2200"/>
          </a:p>
          <a:p>
            <a:pPr lvl="0">
              <a:defRPr sz="1800"/>
            </a:pPr>
            <a:r>
              <a:rPr sz="2200"/>
              <a:t>Ar-Razi described the disease of Smallpox which helped doctors to identify the disease more quickly and to treat it more effectively.</a:t>
            </a:r>
            <a:endParaRPr sz="2200"/>
          </a:p>
          <a:p>
            <a:pPr lvl="0">
              <a:defRPr sz="1800"/>
            </a:pPr>
            <a:r>
              <a:rPr sz="2200"/>
              <a:t>Ar-Razi also wrote a book for people to use at home to treat minor injuries or illnesses. In it he included recipes for medicines as well as advice on diets and </a:t>
            </a:r>
            <a:endParaRPr sz="2200"/>
          </a:p>
          <a:p>
            <a:pPr lvl="0">
              <a:defRPr sz="1800"/>
            </a:pPr>
            <a:r>
              <a:rPr sz="2200"/>
              <a:t>exercise. </a:t>
            </a:r>
            <a:endParaRPr sz="2200"/>
          </a:p>
          <a:p>
            <a:pPr lvl="0">
              <a:defRPr sz="1800"/>
            </a:pPr>
            <a:r>
              <a:rPr sz="2200"/>
              <a:t>Ar-Razi also wrote about medical ethics – or the rules </a:t>
            </a:r>
            <a:endParaRPr sz="2200"/>
          </a:p>
          <a:p>
            <a:pPr lvl="0">
              <a:defRPr sz="1800"/>
            </a:pPr>
            <a:r>
              <a:rPr sz="2200"/>
              <a:t>that doctors should follow when treating patients. In it he wrote that "The doctor's aim is to do good, even to our Enemies “</a:t>
            </a:r>
            <a:endParaRPr sz="2200"/>
          </a:p>
          <a:p>
            <a:pPr lvl="0">
              <a:defRPr sz="1800"/>
            </a:pPr>
            <a:endParaRPr sz="2200"/>
          </a:p>
          <a:p>
            <a:pPr lvl="0">
              <a:defRPr sz="1800"/>
            </a:pPr>
            <a:endParaRPr sz="2200"/>
          </a:p>
          <a:p>
            <a:pPr lvl="0">
              <a:defRPr sz="1800"/>
            </a:pPr>
            <a:r>
              <a:rPr sz="2200"/>
              <a:t>WatchBBC video 23:38-24:47</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lvl="0"/>
          </a:p>
        </p:txBody>
      </p:sp>
      <p:sp>
        <p:nvSpPr>
          <p:cNvPr id="141" name="Shape 141"/>
          <p:cNvSpPr/>
          <p:nvPr>
            <p:ph type="body" sz="quarter" idx="1"/>
          </p:nvPr>
        </p:nvSpPr>
        <p:spPr>
          <a:prstGeom prst="rect">
            <a:avLst/>
          </a:prstGeom>
        </p:spPr>
        <p:txBody>
          <a:bodyPr/>
          <a:lstStyle/>
          <a:p>
            <a:pPr lvl="0">
              <a:defRPr sz="1800"/>
            </a:pPr>
            <a:r>
              <a:rPr sz="2200"/>
              <a:t>Minarets used to call people for prayer times</a:t>
            </a:r>
            <a:endParaRPr sz="2200"/>
          </a:p>
          <a:p>
            <a:pPr lvl="0">
              <a:defRPr sz="1800"/>
            </a:pPr>
            <a:endParaRPr sz="2200"/>
          </a:p>
          <a:p>
            <a:pPr lvl="0">
              <a:defRPr sz="1800"/>
            </a:pPr>
            <a:r>
              <a:rPr sz="2200"/>
              <a:t>Domes let in light</a:t>
            </a:r>
            <a:endParaRPr sz="2200"/>
          </a:p>
          <a:p>
            <a:pPr lvl="0">
              <a:defRPr sz="1800"/>
            </a:pPr>
            <a:endParaRPr sz="2200"/>
          </a:p>
          <a:p>
            <a:pPr lvl="0">
              <a:defRPr sz="1800"/>
            </a:pPr>
            <a:r>
              <a:rPr sz="2200"/>
              <a:t>Mihrabs. Semicircular niches indicating the direction of Mecca </a:t>
            </a:r>
            <a:endParaRPr sz="2200"/>
          </a:p>
          <a:p>
            <a:pPr lvl="0">
              <a:defRPr sz="1800"/>
            </a:pPr>
            <a:endParaRPr sz="2200"/>
          </a:p>
          <a:p>
            <a:pPr lvl="0">
              <a:defRPr sz="1800"/>
            </a:pPr>
            <a:r>
              <a:rPr sz="2200"/>
              <a:t>Ablution fountains allow water for washing rituals before prayers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lvl="0"/>
          </a:p>
        </p:txBody>
      </p:sp>
      <p:sp>
        <p:nvSpPr>
          <p:cNvPr id="151" name="Shape 151"/>
          <p:cNvSpPr/>
          <p:nvPr>
            <p:ph type="body" sz="quarter" idx="1"/>
          </p:nvPr>
        </p:nvSpPr>
        <p:spPr>
          <a:prstGeom prst="rect">
            <a:avLst/>
          </a:prstGeom>
        </p:spPr>
        <p:txBody>
          <a:bodyPr/>
          <a:lstStyle/>
          <a:p>
            <a:pPr lvl="0">
              <a:defRPr sz="1800"/>
            </a:pPr>
            <a:r>
              <a:rPr sz="2200"/>
              <a:t>Blue Mosque in Turkey </a:t>
            </a:r>
            <a:endParaRPr sz="2200"/>
          </a:p>
          <a:p>
            <a:pPr lvl="0">
              <a:defRPr sz="1800"/>
            </a:pPr>
            <a:r>
              <a:rPr sz="2200"/>
              <a:t>Alhambra palace in Spain </a:t>
            </a:r>
            <a:endParaRPr sz="2200"/>
          </a:p>
          <a:p>
            <a:pPr lvl="0">
              <a:defRPr sz="1800"/>
            </a:pPr>
            <a:r>
              <a:rPr sz="2200"/>
              <a:t>Taj Mahal in India and the </a:t>
            </a:r>
            <a:endParaRPr sz="2200"/>
          </a:p>
          <a:p>
            <a:pPr lvl="0">
              <a:defRPr sz="1800"/>
            </a:pPr>
            <a:r>
              <a:rPr sz="2200"/>
              <a:t>Dome of the Rock in Jerusalem</a:t>
            </a:r>
            <a:endParaRPr sz="2200"/>
          </a:p>
          <a:p>
            <a:pPr lvl="0">
              <a:defRPr sz="1800"/>
            </a:pPr>
            <a:endParaRPr sz="2200"/>
          </a:p>
          <a:p>
            <a:pPr lvl="0">
              <a:defRPr sz="1800"/>
            </a:pPr>
            <a:r>
              <a:rPr sz="2200"/>
              <a:t>BBC video fountains 29:43-32:09</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lvl="0"/>
          </a:p>
        </p:txBody>
      </p:sp>
      <p:sp>
        <p:nvSpPr>
          <p:cNvPr id="165" name="Shape 165"/>
          <p:cNvSpPr/>
          <p:nvPr>
            <p:ph type="body" sz="quarter" idx="1"/>
          </p:nvPr>
        </p:nvSpPr>
        <p:spPr>
          <a:prstGeom prst="rect">
            <a:avLst/>
          </a:prstGeom>
        </p:spPr>
        <p:txBody>
          <a:bodyPr/>
          <a:lstStyle/>
          <a:p>
            <a:pPr lvl="0">
              <a:defRPr sz="1800"/>
            </a:pPr>
            <a:r>
              <a:rPr sz="2200"/>
              <a:t>Bows quickly became the most important weapon used by Muslim soldiers. Muslim bows were typically more compact than bows used by European archers. Unlike European bows, which typically were crafted from a single piece of wood, Muslim archers used composite bows made of layers of wood, horn, ivory and sinew. The use of layered materials allowed Muslim bows to produce equal force with much shorter draw lengths, allowing Muslim archers to fire faster than those equipped with long bows. The shorter composite bows also were much easier to fire from horseback -- a tactic increasingly used by Muslim armies beginning in the 10th century.</a:t>
            </a:r>
            <a:endParaRPr sz="2200"/>
          </a:p>
          <a:p>
            <a:pPr lvl="0">
              <a:defRPr sz="1800"/>
            </a:pPr>
            <a:endParaRPr sz="2200"/>
          </a:p>
          <a:p>
            <a:pPr lvl="0">
              <a:defRPr sz="1800"/>
            </a:pPr>
            <a:r>
              <a:rPr sz="2200"/>
              <a:t>BBC video 52:50-56:34</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2616200"/>
            <a:ext cx="10464800" cy="2540000"/>
          </a:xfrm>
          <a:prstGeom prst="rect">
            <a:avLst/>
          </a:prstGeom>
        </p:spPr>
        <p:txBody>
          <a:bodyPr anchor="b"/>
          <a:lstStyle/>
          <a:p>
            <a:pPr lvl="0">
              <a:defRPr sz="1800">
                <a:solidFill>
                  <a:srgbClr val="000000"/>
                </a:solidFill>
              </a:defRPr>
            </a:pPr>
            <a:r>
              <a:rPr sz="7200">
                <a:solidFill>
                  <a:srgbClr val="FFFFFF"/>
                </a:solidFill>
              </a:rPr>
              <a:t>Title Text</a:t>
            </a:r>
          </a:p>
        </p:txBody>
      </p:sp>
      <p:sp>
        <p:nvSpPr>
          <p:cNvPr id="6" name="Shape 6"/>
          <p:cNvSpPr/>
          <p:nvPr>
            <p:ph type="body" idx="1"/>
          </p:nvPr>
        </p:nvSpPr>
        <p:spPr>
          <a:xfrm>
            <a:off x="1270000" y="5207000"/>
            <a:ext cx="10464800" cy="16637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lvl="0">
              <a:defRPr sz="1800">
                <a:solidFill>
                  <a:srgbClr val="000000"/>
                </a:solidFill>
              </a:defRPr>
            </a:pPr>
            <a:r>
              <a:rPr sz="3600">
                <a:solidFill>
                  <a:srgbClr val="FFFFFF"/>
                </a:solidFill>
              </a:rPr>
              <a:t>Body Level One</a:t>
            </a:r>
            <a:endParaRPr sz="3600">
              <a:solidFill>
                <a:srgbClr val="FFFFFF"/>
              </a:solidFill>
            </a:endParaRPr>
          </a:p>
          <a:p>
            <a:pPr lvl="1">
              <a:defRPr sz="1800">
                <a:solidFill>
                  <a:srgbClr val="000000"/>
                </a:solidFill>
              </a:defRPr>
            </a:pPr>
            <a:r>
              <a:rPr sz="3600">
                <a:solidFill>
                  <a:srgbClr val="FFFFFF"/>
                </a:solidFill>
              </a:rPr>
              <a:t>Body Level Two</a:t>
            </a:r>
            <a:endParaRPr sz="36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3600">
                <a:solidFill>
                  <a:srgbClr val="FFFFFF"/>
                </a:solidFill>
              </a:rPr>
              <a:t>Body Level Four</a:t>
            </a:r>
            <a:endParaRPr sz="3600">
              <a:solidFill>
                <a:srgbClr val="FFFFFF"/>
              </a:solidFill>
            </a:endParaRPr>
          </a:p>
          <a:p>
            <a:pPr lvl="4">
              <a:defRPr sz="1800">
                <a:solidFill>
                  <a:srgbClr val="000000"/>
                </a:solidFill>
              </a:defRPr>
            </a:pPr>
            <a:r>
              <a:rPr sz="36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181100" y="6794500"/>
            <a:ext cx="10642600" cy="1511300"/>
          </a:xfrm>
          <a:prstGeom prst="rect">
            <a:avLst/>
          </a:prstGeom>
        </p:spPr>
        <p:txBody>
          <a:bodyPr/>
          <a:lstStyle/>
          <a:p>
            <a:pPr lvl="0">
              <a:defRPr sz="1800">
                <a:solidFill>
                  <a:srgbClr val="000000"/>
                </a:solidFill>
              </a:defRPr>
            </a:pPr>
            <a:r>
              <a:rPr sz="7200">
                <a:solidFill>
                  <a:srgbClr val="FFFFFF"/>
                </a:solidFill>
              </a:rPr>
              <a:t>Title Text</a:t>
            </a:r>
          </a:p>
        </p:txBody>
      </p:sp>
      <p:sp>
        <p:nvSpPr>
          <p:cNvPr id="9" name="Shape 9"/>
          <p:cNvSpPr/>
          <p:nvPr>
            <p:ph type="body" idx="1"/>
          </p:nvPr>
        </p:nvSpPr>
        <p:spPr>
          <a:xfrm>
            <a:off x="1181100" y="8382000"/>
            <a:ext cx="10642600" cy="9398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lvl="0">
              <a:defRPr sz="1800">
                <a:solidFill>
                  <a:srgbClr val="000000"/>
                </a:solidFill>
              </a:defRPr>
            </a:pPr>
            <a:r>
              <a:rPr sz="3600">
                <a:solidFill>
                  <a:srgbClr val="FFFFFF"/>
                </a:solidFill>
              </a:rPr>
              <a:t>Body Level One</a:t>
            </a:r>
            <a:endParaRPr sz="3600">
              <a:solidFill>
                <a:srgbClr val="FFFFFF"/>
              </a:solidFill>
            </a:endParaRPr>
          </a:p>
          <a:p>
            <a:pPr lvl="1">
              <a:defRPr sz="1800">
                <a:solidFill>
                  <a:srgbClr val="000000"/>
                </a:solidFill>
              </a:defRPr>
            </a:pPr>
            <a:r>
              <a:rPr sz="3600">
                <a:solidFill>
                  <a:srgbClr val="FFFFFF"/>
                </a:solidFill>
              </a:rPr>
              <a:t>Body Level Two</a:t>
            </a:r>
            <a:endParaRPr sz="36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3600">
                <a:solidFill>
                  <a:srgbClr val="FFFFFF"/>
                </a:solidFill>
              </a:rPr>
              <a:t>Body Level Four</a:t>
            </a:r>
            <a:endParaRPr sz="3600">
              <a:solidFill>
                <a:srgbClr val="FFFFFF"/>
              </a:solidFill>
            </a:endParaRPr>
          </a:p>
          <a:p>
            <a:pPr lvl="4">
              <a:defRPr sz="1800">
                <a:solidFill>
                  <a:srgbClr val="000000"/>
                </a:solidFill>
              </a:defRPr>
            </a:pPr>
            <a:r>
              <a:rPr sz="36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606800"/>
            <a:ext cx="10464800" cy="2540000"/>
          </a:xfrm>
          <a:prstGeom prst="rect">
            <a:avLst/>
          </a:prstGeom>
        </p:spPr>
        <p:txBody>
          <a:bodyPr/>
          <a:lstStyle/>
          <a:p>
            <a:pPr lvl="0">
              <a:defRPr sz="1800">
                <a:solidFill>
                  <a:srgbClr val="000000"/>
                </a:solidFill>
              </a:defRPr>
            </a:pPr>
            <a:r>
              <a:rPr sz="72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609600" y="1155700"/>
            <a:ext cx="5994400" cy="3568700"/>
          </a:xfrm>
          <a:prstGeom prst="rect">
            <a:avLst/>
          </a:prstGeom>
        </p:spPr>
        <p:txBody>
          <a:bodyPr anchor="b"/>
          <a:lstStyle>
            <a:lvl1pPr>
              <a:defRPr sz="5800"/>
            </a:lvl1pPr>
          </a:lstStyle>
          <a:p>
            <a:pPr lvl="0">
              <a:defRPr sz="1800">
                <a:solidFill>
                  <a:srgbClr val="000000"/>
                </a:solidFill>
              </a:defRPr>
            </a:pPr>
            <a:r>
              <a:rPr sz="5800">
                <a:solidFill>
                  <a:srgbClr val="FFFFFF"/>
                </a:solidFill>
              </a:rPr>
              <a:t>Title Text</a:t>
            </a:r>
          </a:p>
        </p:txBody>
      </p:sp>
      <p:sp>
        <p:nvSpPr>
          <p:cNvPr id="14" name="Shape 14"/>
          <p:cNvSpPr/>
          <p:nvPr>
            <p:ph type="body" idx="1"/>
          </p:nvPr>
        </p:nvSpPr>
        <p:spPr>
          <a:xfrm>
            <a:off x="609600" y="4762500"/>
            <a:ext cx="5994400" cy="35687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lvl="0">
              <a:defRPr sz="1800">
                <a:solidFill>
                  <a:srgbClr val="000000"/>
                </a:solidFill>
              </a:defRPr>
            </a:pPr>
            <a:r>
              <a:rPr sz="3600">
                <a:solidFill>
                  <a:srgbClr val="FFFFFF"/>
                </a:solidFill>
              </a:rPr>
              <a:t>Body Level One</a:t>
            </a:r>
            <a:endParaRPr sz="3600">
              <a:solidFill>
                <a:srgbClr val="FFFFFF"/>
              </a:solidFill>
            </a:endParaRPr>
          </a:p>
          <a:p>
            <a:pPr lvl="1">
              <a:defRPr sz="1800">
                <a:solidFill>
                  <a:srgbClr val="000000"/>
                </a:solidFill>
              </a:defRPr>
            </a:pPr>
            <a:r>
              <a:rPr sz="3600">
                <a:solidFill>
                  <a:srgbClr val="FFFFFF"/>
                </a:solidFill>
              </a:rPr>
              <a:t>Body Level Two</a:t>
            </a:r>
            <a:endParaRPr sz="36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3600">
                <a:solidFill>
                  <a:srgbClr val="FFFFFF"/>
                </a:solidFill>
              </a:rPr>
              <a:t>Body Level Four</a:t>
            </a:r>
            <a:endParaRPr sz="3600">
              <a:solidFill>
                <a:srgbClr val="FFFFFF"/>
              </a:solidFill>
            </a:endParaRPr>
          </a:p>
          <a:p>
            <a:pPr lvl="4">
              <a:defRPr sz="1800">
                <a:solidFill>
                  <a:srgbClr val="000000"/>
                </a:solidFill>
              </a:defRPr>
            </a:pPr>
            <a:r>
              <a:rPr sz="36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72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7200">
                <a:solidFill>
                  <a:srgbClr val="FFFFFF"/>
                </a:solidFill>
              </a:rPr>
              <a:t>Title Text</a:t>
            </a:r>
          </a:p>
        </p:txBody>
      </p:sp>
      <p:sp>
        <p:nvSpPr>
          <p:cNvPr id="19" name="Shape 19"/>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FFFFFF"/>
                </a:solidFill>
              </a:rPr>
              <a:t>Body Level One</a:t>
            </a:r>
            <a:endParaRPr sz="3600">
              <a:solidFill>
                <a:srgbClr val="FFFFFF"/>
              </a:solidFill>
            </a:endParaRPr>
          </a:p>
          <a:p>
            <a:pPr lvl="1">
              <a:defRPr sz="1800">
                <a:solidFill>
                  <a:srgbClr val="000000"/>
                </a:solidFill>
              </a:defRPr>
            </a:pPr>
            <a:r>
              <a:rPr sz="3600">
                <a:solidFill>
                  <a:srgbClr val="FFFFFF"/>
                </a:solidFill>
              </a:rPr>
              <a:t>Body Level Two</a:t>
            </a:r>
            <a:endParaRPr sz="36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3600">
                <a:solidFill>
                  <a:srgbClr val="FFFFFF"/>
                </a:solidFill>
              </a:rPr>
              <a:t>Body Level Four</a:t>
            </a:r>
            <a:endParaRPr sz="3600">
              <a:solidFill>
                <a:srgbClr val="FFFFFF"/>
              </a:solidFill>
            </a:endParaRPr>
          </a:p>
          <a:p>
            <a:pPr lvl="4">
              <a:defRPr sz="1800">
                <a:solidFill>
                  <a:srgbClr val="000000"/>
                </a:solidFill>
              </a:defRPr>
            </a:pPr>
            <a:r>
              <a:rPr sz="36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7200">
                <a:solidFill>
                  <a:srgbClr val="FFFFFF"/>
                </a:solidFill>
              </a:rPr>
              <a:t>Title Text</a:t>
            </a:r>
          </a:p>
        </p:txBody>
      </p:sp>
      <p:sp>
        <p:nvSpPr>
          <p:cNvPr id="22" name="Shape 22"/>
          <p:cNvSpPr/>
          <p:nvPr>
            <p:ph type="body" idx="1"/>
          </p:nvPr>
        </p:nvSpPr>
        <p:spPr>
          <a:xfrm>
            <a:off x="1270000" y="2946400"/>
            <a:ext cx="5270500" cy="6096000"/>
          </a:xfrm>
          <a:prstGeom prst="rect">
            <a:avLst/>
          </a:prstGeom>
        </p:spPr>
        <p:txBody>
          <a:bodyPr/>
          <a:lstStyle>
            <a:lvl1pPr marL="482600" indent="-482600">
              <a:spcBef>
                <a:spcPts val="3200"/>
              </a:spcBef>
              <a:buFont typeface="Gill Sans"/>
              <a:buBlip>
                <a:blip r:embed="rId2"/>
              </a:buBlip>
              <a:defRPr sz="3200"/>
            </a:lvl1pPr>
            <a:lvl2pPr marL="965200" indent="-482600">
              <a:spcBef>
                <a:spcPts val="3200"/>
              </a:spcBef>
              <a:buFont typeface="Gill Sans"/>
              <a:buBlip>
                <a:blip r:embed="rId2"/>
              </a:buBlip>
              <a:defRPr sz="3200"/>
            </a:lvl2pPr>
            <a:lvl3pPr marL="1447800" indent="-482600">
              <a:spcBef>
                <a:spcPts val="3200"/>
              </a:spcBef>
              <a:buFont typeface="Gill Sans"/>
              <a:buBlip>
                <a:blip r:embed="rId2"/>
              </a:buBlip>
              <a:defRPr sz="3200"/>
            </a:lvl3pPr>
            <a:lvl4pPr marL="1930400" indent="-482600">
              <a:spcBef>
                <a:spcPts val="3200"/>
              </a:spcBef>
              <a:buFont typeface="Gill Sans"/>
              <a:buBlip>
                <a:blip r:embed="rId2"/>
              </a:buBlip>
              <a:defRPr sz="3200"/>
            </a:lvl4pPr>
            <a:lvl5pPr marL="2413000" indent="-482600">
              <a:spcBef>
                <a:spcPts val="3200"/>
              </a:spcBef>
              <a:buFont typeface="Gill Sans"/>
              <a:buBlip>
                <a:blip r:embed="rId2"/>
              </a:buBlip>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270000" y="1066800"/>
            <a:ext cx="10464800" cy="7620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FFFFFF"/>
                </a:solidFill>
              </a:rPr>
              <a:t>Body Level One</a:t>
            </a:r>
            <a:endParaRPr sz="3600">
              <a:solidFill>
                <a:srgbClr val="FFFFFF"/>
              </a:solidFill>
            </a:endParaRPr>
          </a:p>
          <a:p>
            <a:pPr lvl="1">
              <a:defRPr sz="1800">
                <a:solidFill>
                  <a:srgbClr val="000000"/>
                </a:solidFill>
              </a:defRPr>
            </a:pPr>
            <a:r>
              <a:rPr sz="3600">
                <a:solidFill>
                  <a:srgbClr val="FFFFFF"/>
                </a:solidFill>
              </a:rPr>
              <a:t>Body Level Two</a:t>
            </a:r>
            <a:endParaRPr sz="36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3600">
                <a:solidFill>
                  <a:srgbClr val="FFFFFF"/>
                </a:solidFill>
              </a:rPr>
              <a:t>Body Level Four</a:t>
            </a:r>
            <a:endParaRPr sz="3600">
              <a:solidFill>
                <a:srgbClr val="FFFFFF"/>
              </a:solidFill>
            </a:endParaRPr>
          </a:p>
          <a:p>
            <a:pPr lvl="4">
              <a:defRPr sz="1800">
                <a:solidFill>
                  <a:srgbClr val="000000"/>
                </a:solidFill>
              </a:defRPr>
            </a:pPr>
            <a:r>
              <a:rPr sz="36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1270000" y="203200"/>
            <a:ext cx="10464800" cy="2540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7200">
                <a:solidFill>
                  <a:srgbClr val="FFFFFF"/>
                </a:solidFill>
              </a:rPr>
              <a:t>Title Text</a:t>
            </a:r>
          </a:p>
        </p:txBody>
      </p:sp>
      <p:sp>
        <p:nvSpPr>
          <p:cNvPr id="3" name="Shape 3"/>
          <p:cNvSpPr/>
          <p:nvPr>
            <p:ph type="body" idx="1"/>
          </p:nvPr>
        </p:nvSpPr>
        <p:spPr>
          <a:xfrm>
            <a:off x="1270000" y="2768600"/>
            <a:ext cx="10464800" cy="5740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defRPr>
            </a:pPr>
            <a:r>
              <a:rPr sz="3600">
                <a:solidFill>
                  <a:srgbClr val="FFFFFF"/>
                </a:solidFill>
              </a:rPr>
              <a:t>Body Level One</a:t>
            </a:r>
            <a:endParaRPr sz="3600">
              <a:solidFill>
                <a:srgbClr val="FFFFFF"/>
              </a:solidFill>
            </a:endParaRPr>
          </a:p>
          <a:p>
            <a:pPr lvl="1">
              <a:defRPr sz="1800">
                <a:solidFill>
                  <a:srgbClr val="000000"/>
                </a:solidFill>
              </a:defRPr>
            </a:pPr>
            <a:r>
              <a:rPr sz="3600">
                <a:solidFill>
                  <a:srgbClr val="FFFFFF"/>
                </a:solidFill>
              </a:rPr>
              <a:t>Body Level Two</a:t>
            </a:r>
            <a:endParaRPr sz="36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3600">
                <a:solidFill>
                  <a:srgbClr val="FFFFFF"/>
                </a:solidFill>
              </a:rPr>
              <a:t>Body Level Four</a:t>
            </a:r>
            <a:endParaRPr sz="3600">
              <a:solidFill>
                <a:srgbClr val="FFFFFF"/>
              </a:solidFill>
            </a:endParaRPr>
          </a:p>
          <a:p>
            <a:pPr lvl="4">
              <a:defRPr sz="1800">
                <a:solidFill>
                  <a:srgbClr val="000000"/>
                </a:solidFill>
              </a:defRPr>
            </a:pPr>
            <a:r>
              <a:rPr sz="36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spd="med" advClick="1"/>
  <p:txStyles>
    <p:titleStyle>
      <a:lvl1pPr algn="ctr" defTabSz="457200">
        <a:defRPr sz="7200">
          <a:solidFill>
            <a:srgbClr val="FFFFFF"/>
          </a:solidFill>
          <a:latin typeface="+mn-lt"/>
          <a:ea typeface="+mn-ea"/>
          <a:cs typeface="+mn-cs"/>
          <a:sym typeface="Chalkduster"/>
        </a:defRPr>
      </a:lvl1pPr>
      <a:lvl2pPr indent="228600" algn="ctr" defTabSz="457200">
        <a:defRPr sz="7200">
          <a:solidFill>
            <a:srgbClr val="FFFFFF"/>
          </a:solidFill>
          <a:latin typeface="+mn-lt"/>
          <a:ea typeface="+mn-ea"/>
          <a:cs typeface="+mn-cs"/>
          <a:sym typeface="Chalkduster"/>
        </a:defRPr>
      </a:lvl2pPr>
      <a:lvl3pPr indent="457200" algn="ctr" defTabSz="457200">
        <a:defRPr sz="7200">
          <a:solidFill>
            <a:srgbClr val="FFFFFF"/>
          </a:solidFill>
          <a:latin typeface="+mn-lt"/>
          <a:ea typeface="+mn-ea"/>
          <a:cs typeface="+mn-cs"/>
          <a:sym typeface="Chalkduster"/>
        </a:defRPr>
      </a:lvl3pPr>
      <a:lvl4pPr indent="685800" algn="ctr" defTabSz="457200">
        <a:defRPr sz="7200">
          <a:solidFill>
            <a:srgbClr val="FFFFFF"/>
          </a:solidFill>
          <a:latin typeface="+mn-lt"/>
          <a:ea typeface="+mn-ea"/>
          <a:cs typeface="+mn-cs"/>
          <a:sym typeface="Chalkduster"/>
        </a:defRPr>
      </a:lvl4pPr>
      <a:lvl5pPr indent="914400" algn="ctr" defTabSz="457200">
        <a:defRPr sz="7200">
          <a:solidFill>
            <a:srgbClr val="FFFFFF"/>
          </a:solidFill>
          <a:latin typeface="+mn-lt"/>
          <a:ea typeface="+mn-ea"/>
          <a:cs typeface="+mn-cs"/>
          <a:sym typeface="Chalkduster"/>
        </a:defRPr>
      </a:lvl5pPr>
      <a:lvl6pPr indent="1143000" algn="ctr" defTabSz="457200">
        <a:defRPr sz="7200">
          <a:solidFill>
            <a:srgbClr val="FFFFFF"/>
          </a:solidFill>
          <a:latin typeface="+mn-lt"/>
          <a:ea typeface="+mn-ea"/>
          <a:cs typeface="+mn-cs"/>
          <a:sym typeface="Chalkduster"/>
        </a:defRPr>
      </a:lvl6pPr>
      <a:lvl7pPr indent="1371600" algn="ctr" defTabSz="457200">
        <a:defRPr sz="7200">
          <a:solidFill>
            <a:srgbClr val="FFFFFF"/>
          </a:solidFill>
          <a:latin typeface="+mn-lt"/>
          <a:ea typeface="+mn-ea"/>
          <a:cs typeface="+mn-cs"/>
          <a:sym typeface="Chalkduster"/>
        </a:defRPr>
      </a:lvl7pPr>
      <a:lvl8pPr indent="1600200" algn="ctr" defTabSz="457200">
        <a:defRPr sz="7200">
          <a:solidFill>
            <a:srgbClr val="FFFFFF"/>
          </a:solidFill>
          <a:latin typeface="+mn-lt"/>
          <a:ea typeface="+mn-ea"/>
          <a:cs typeface="+mn-cs"/>
          <a:sym typeface="Chalkduster"/>
        </a:defRPr>
      </a:lvl8pPr>
      <a:lvl9pPr indent="1828800" algn="ctr" defTabSz="457200">
        <a:defRPr sz="7200">
          <a:solidFill>
            <a:srgbClr val="FFFFFF"/>
          </a:solidFill>
          <a:latin typeface="+mn-lt"/>
          <a:ea typeface="+mn-ea"/>
          <a:cs typeface="+mn-cs"/>
          <a:sym typeface="Chalkduster"/>
        </a:defRPr>
      </a:lvl9pPr>
    </p:titleStyle>
    <p:bodyStyle>
      <a:lvl1pPr marL="571500" indent="-571500" defTabSz="457200">
        <a:spcBef>
          <a:spcPts val="3600"/>
        </a:spcBef>
        <a:buSzPct val="43000"/>
        <a:buBlip>
          <a:blip r:embed="rId3"/>
        </a:buBlip>
        <a:defRPr sz="3600">
          <a:solidFill>
            <a:srgbClr val="FFFFFF"/>
          </a:solidFill>
          <a:latin typeface="+mn-lt"/>
          <a:ea typeface="+mn-ea"/>
          <a:cs typeface="+mn-cs"/>
          <a:sym typeface="Chalkduster"/>
        </a:defRPr>
      </a:lvl1pPr>
      <a:lvl2pPr marL="1143000" indent="-571500" defTabSz="457200">
        <a:spcBef>
          <a:spcPts val="3600"/>
        </a:spcBef>
        <a:buSzPct val="43000"/>
        <a:buBlip>
          <a:blip r:embed="rId3"/>
        </a:buBlip>
        <a:defRPr sz="3600">
          <a:solidFill>
            <a:srgbClr val="FFFFFF"/>
          </a:solidFill>
          <a:latin typeface="+mn-lt"/>
          <a:ea typeface="+mn-ea"/>
          <a:cs typeface="+mn-cs"/>
          <a:sym typeface="Chalkduster"/>
        </a:defRPr>
      </a:lvl2pPr>
      <a:lvl3pPr marL="1714500" indent="-571500" defTabSz="457200">
        <a:spcBef>
          <a:spcPts val="3600"/>
        </a:spcBef>
        <a:buSzPct val="43000"/>
        <a:buBlip>
          <a:blip r:embed="rId3"/>
        </a:buBlip>
        <a:defRPr sz="3600">
          <a:solidFill>
            <a:srgbClr val="FFFFFF"/>
          </a:solidFill>
          <a:latin typeface="+mn-lt"/>
          <a:ea typeface="+mn-ea"/>
          <a:cs typeface="+mn-cs"/>
          <a:sym typeface="Chalkduster"/>
        </a:defRPr>
      </a:lvl3pPr>
      <a:lvl4pPr marL="2286000" indent="-571500" defTabSz="457200">
        <a:spcBef>
          <a:spcPts val="3600"/>
        </a:spcBef>
        <a:buSzPct val="43000"/>
        <a:buBlip>
          <a:blip r:embed="rId3"/>
        </a:buBlip>
        <a:defRPr sz="3600">
          <a:solidFill>
            <a:srgbClr val="FFFFFF"/>
          </a:solidFill>
          <a:latin typeface="+mn-lt"/>
          <a:ea typeface="+mn-ea"/>
          <a:cs typeface="+mn-cs"/>
          <a:sym typeface="Chalkduster"/>
        </a:defRPr>
      </a:lvl4pPr>
      <a:lvl5pPr marL="2857500" indent="-571500" defTabSz="457200">
        <a:spcBef>
          <a:spcPts val="3600"/>
        </a:spcBef>
        <a:buSzPct val="43000"/>
        <a:buBlip>
          <a:blip r:embed="rId3"/>
        </a:buBlip>
        <a:defRPr sz="3600">
          <a:solidFill>
            <a:srgbClr val="FFFFFF"/>
          </a:solidFill>
          <a:latin typeface="+mn-lt"/>
          <a:ea typeface="+mn-ea"/>
          <a:cs typeface="+mn-cs"/>
          <a:sym typeface="Chalkduster"/>
        </a:defRPr>
      </a:lvl5pPr>
      <a:lvl6pPr marL="3429000" indent="-571500" defTabSz="457200">
        <a:spcBef>
          <a:spcPts val="3600"/>
        </a:spcBef>
        <a:buSzPct val="43000"/>
        <a:buBlip>
          <a:blip r:embed="rId3"/>
        </a:buBlip>
        <a:defRPr sz="3600">
          <a:solidFill>
            <a:srgbClr val="FFFFFF"/>
          </a:solidFill>
          <a:latin typeface="+mn-lt"/>
          <a:ea typeface="+mn-ea"/>
          <a:cs typeface="+mn-cs"/>
          <a:sym typeface="Chalkduster"/>
        </a:defRPr>
      </a:lvl6pPr>
      <a:lvl7pPr marL="4000500" indent="-571500" defTabSz="457200">
        <a:spcBef>
          <a:spcPts val="3600"/>
        </a:spcBef>
        <a:buSzPct val="43000"/>
        <a:buBlip>
          <a:blip r:embed="rId3"/>
        </a:buBlip>
        <a:defRPr sz="3600">
          <a:solidFill>
            <a:srgbClr val="FFFFFF"/>
          </a:solidFill>
          <a:latin typeface="+mn-lt"/>
          <a:ea typeface="+mn-ea"/>
          <a:cs typeface="+mn-cs"/>
          <a:sym typeface="Chalkduster"/>
        </a:defRPr>
      </a:lvl7pPr>
      <a:lvl8pPr marL="4572000" indent="-571500" defTabSz="457200">
        <a:spcBef>
          <a:spcPts val="3600"/>
        </a:spcBef>
        <a:buSzPct val="43000"/>
        <a:buBlip>
          <a:blip r:embed="rId3"/>
        </a:buBlip>
        <a:defRPr sz="3600">
          <a:solidFill>
            <a:srgbClr val="FFFFFF"/>
          </a:solidFill>
          <a:latin typeface="+mn-lt"/>
          <a:ea typeface="+mn-ea"/>
          <a:cs typeface="+mn-cs"/>
          <a:sym typeface="Chalkduster"/>
        </a:defRPr>
      </a:lvl8pPr>
      <a:lvl9pPr marL="5143500" indent="-571500" defTabSz="457200">
        <a:spcBef>
          <a:spcPts val="3600"/>
        </a:spcBef>
        <a:buSzPct val="43000"/>
        <a:buBlip>
          <a:blip r:embed="rId3"/>
        </a:buBlip>
        <a:defRPr sz="3600">
          <a:solidFill>
            <a:srgbClr val="FFFFFF"/>
          </a:solidFill>
          <a:latin typeface="+mn-lt"/>
          <a:ea typeface="+mn-ea"/>
          <a:cs typeface="+mn-cs"/>
          <a:sym typeface="Chalkduster"/>
        </a:defRPr>
      </a:lvl9pPr>
    </p:bodyStyle>
    <p:otherStyle>
      <a:lvl1pPr algn="ctr" defTabSz="457200">
        <a:defRPr>
          <a:solidFill>
            <a:schemeClr val="tx1"/>
          </a:solidFill>
          <a:latin typeface="+mn-lt"/>
          <a:ea typeface="+mn-ea"/>
          <a:cs typeface="+mn-cs"/>
          <a:sym typeface="Chalkduster"/>
        </a:defRPr>
      </a:lvl1pPr>
      <a:lvl2pPr indent="228600" algn="ctr" defTabSz="457200">
        <a:defRPr>
          <a:solidFill>
            <a:schemeClr val="tx1"/>
          </a:solidFill>
          <a:latin typeface="+mn-lt"/>
          <a:ea typeface="+mn-ea"/>
          <a:cs typeface="+mn-cs"/>
          <a:sym typeface="Chalkduster"/>
        </a:defRPr>
      </a:lvl2pPr>
      <a:lvl3pPr indent="457200" algn="ctr" defTabSz="457200">
        <a:defRPr>
          <a:solidFill>
            <a:schemeClr val="tx1"/>
          </a:solidFill>
          <a:latin typeface="+mn-lt"/>
          <a:ea typeface="+mn-ea"/>
          <a:cs typeface="+mn-cs"/>
          <a:sym typeface="Chalkduster"/>
        </a:defRPr>
      </a:lvl3pPr>
      <a:lvl4pPr indent="685800" algn="ctr" defTabSz="457200">
        <a:defRPr>
          <a:solidFill>
            <a:schemeClr val="tx1"/>
          </a:solidFill>
          <a:latin typeface="+mn-lt"/>
          <a:ea typeface="+mn-ea"/>
          <a:cs typeface="+mn-cs"/>
          <a:sym typeface="Chalkduster"/>
        </a:defRPr>
      </a:lvl4pPr>
      <a:lvl5pPr indent="914400" algn="ctr" defTabSz="457200">
        <a:defRPr>
          <a:solidFill>
            <a:schemeClr val="tx1"/>
          </a:solidFill>
          <a:latin typeface="+mn-lt"/>
          <a:ea typeface="+mn-ea"/>
          <a:cs typeface="+mn-cs"/>
          <a:sym typeface="Chalkduster"/>
        </a:defRPr>
      </a:lvl5pPr>
      <a:lvl6pPr indent="1143000" algn="ctr" defTabSz="457200">
        <a:defRPr>
          <a:solidFill>
            <a:schemeClr val="tx1"/>
          </a:solidFill>
          <a:latin typeface="+mn-lt"/>
          <a:ea typeface="+mn-ea"/>
          <a:cs typeface="+mn-cs"/>
          <a:sym typeface="Chalkduster"/>
        </a:defRPr>
      </a:lvl6pPr>
      <a:lvl7pPr indent="1371600" algn="ctr" defTabSz="457200">
        <a:defRPr>
          <a:solidFill>
            <a:schemeClr val="tx1"/>
          </a:solidFill>
          <a:latin typeface="+mn-lt"/>
          <a:ea typeface="+mn-ea"/>
          <a:cs typeface="+mn-cs"/>
          <a:sym typeface="Chalkduster"/>
        </a:defRPr>
      </a:lvl7pPr>
      <a:lvl8pPr indent="1600200" algn="ctr" defTabSz="457200">
        <a:defRPr>
          <a:solidFill>
            <a:schemeClr val="tx1"/>
          </a:solidFill>
          <a:latin typeface="+mn-lt"/>
          <a:ea typeface="+mn-ea"/>
          <a:cs typeface="+mn-cs"/>
          <a:sym typeface="Chalkduster"/>
        </a:defRPr>
      </a:lvl8pPr>
      <a:lvl9pPr indent="1828800" algn="ctr" defTabSz="457200">
        <a:defRPr>
          <a:solidFill>
            <a:schemeClr val="tx1"/>
          </a:solidFill>
          <a:latin typeface="+mn-lt"/>
          <a:ea typeface="+mn-ea"/>
          <a:cs typeface="+mn-cs"/>
          <a:sym typeface="Chalkduster"/>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jpeg"/><Relationship Id="rId3" Type="http://schemas.openxmlformats.org/officeDocument/2006/relationships/image" Target="../media/image24.jpeg"/><Relationship Id="rId4" Type="http://schemas.openxmlformats.org/officeDocument/2006/relationships/image" Target="../media/image25.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jpeg"/><Relationship Id="rId3" Type="http://schemas.openxmlformats.org/officeDocument/2006/relationships/image" Target="../media/image6.png"/><Relationship Id="rId4" Type="http://schemas.openxmlformats.org/officeDocument/2006/relationships/image" Target="../media/image7.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1.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 Id="rId3"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6.jpeg"/><Relationship Id="rId4" Type="http://schemas.openxmlformats.org/officeDocument/2006/relationships/image" Target="../media/image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 Id="rId3" Type="http://schemas.openxmlformats.org/officeDocument/2006/relationships/image" Target="../media/image8.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5.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jpeg"/><Relationship Id="rId3" Type="http://schemas.openxmlformats.org/officeDocument/2006/relationships/image" Target="../media/image18.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xfrm>
            <a:off x="763665" y="164475"/>
            <a:ext cx="11477469" cy="1413121"/>
          </a:xfrm>
          <a:prstGeom prst="rect">
            <a:avLst/>
          </a:prstGeom>
        </p:spPr>
        <p:txBody>
          <a:bodyPr/>
          <a:lstStyle>
            <a:lvl1pPr>
              <a:defRPr u="sng"/>
            </a:lvl1pPr>
          </a:lstStyle>
          <a:p>
            <a:pPr lvl="0">
              <a:defRPr sz="1800" u="none">
                <a:solidFill>
                  <a:srgbClr val="000000"/>
                </a:solidFill>
              </a:defRPr>
            </a:pPr>
            <a:r>
              <a:rPr sz="7200" u="sng">
                <a:solidFill>
                  <a:srgbClr val="FFFFFF"/>
                </a:solidFill>
              </a:rPr>
              <a:t>Islamic Achievements</a:t>
            </a:r>
          </a:p>
        </p:txBody>
      </p:sp>
      <p:sp>
        <p:nvSpPr>
          <p:cNvPr id="33" name="Shape 33"/>
          <p:cNvSpPr/>
          <p:nvPr/>
        </p:nvSpPr>
        <p:spPr>
          <a:xfrm>
            <a:off x="384330" y="1628514"/>
            <a:ext cx="12236139" cy="165677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marL="539750" indent="-539750" algn="l">
              <a:buSzPct val="100000"/>
              <a:buChar char="-"/>
              <a:defRPr sz="3400"/>
            </a:lvl1pPr>
          </a:lstStyle>
          <a:p>
            <a:pPr lvl="0">
              <a:defRPr sz="1800">
                <a:solidFill>
                  <a:srgbClr val="000000"/>
                </a:solidFill>
              </a:defRPr>
            </a:pPr>
            <a:r>
              <a:rPr sz="3400">
                <a:solidFill>
                  <a:srgbClr val="FFFFFF"/>
                </a:solidFill>
              </a:rPr>
              <a:t>Islamic culture fostered a love of knowledge that led to the world's first Pinterest</a:t>
            </a:r>
          </a:p>
        </p:txBody>
      </p:sp>
      <p:sp>
        <p:nvSpPr>
          <p:cNvPr id="34" name="Shape 34"/>
          <p:cNvSpPr/>
          <p:nvPr/>
        </p:nvSpPr>
        <p:spPr>
          <a:xfrm>
            <a:off x="384330" y="3336203"/>
            <a:ext cx="12236139" cy="222782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marL="539750" indent="-539750" algn="l">
              <a:buSzPct val="100000"/>
              <a:buChar char="-"/>
              <a:defRPr sz="3400"/>
            </a:lvl1pPr>
          </a:lstStyle>
          <a:p>
            <a:pPr lvl="0">
              <a:defRPr sz="1800">
                <a:solidFill>
                  <a:srgbClr val="000000"/>
                </a:solidFill>
              </a:defRPr>
            </a:pPr>
            <a:r>
              <a:rPr sz="3400">
                <a:solidFill>
                  <a:srgbClr val="FFFFFF"/>
                </a:solidFill>
              </a:rPr>
              <a:t>Used the Chinese invention of paper to transcribe and record collections of current research and knowledge</a:t>
            </a:r>
          </a:p>
        </p:txBody>
      </p:sp>
      <p:sp>
        <p:nvSpPr>
          <p:cNvPr id="35" name="Shape 35"/>
          <p:cNvSpPr/>
          <p:nvPr/>
        </p:nvSpPr>
        <p:spPr>
          <a:xfrm>
            <a:off x="384330" y="5614946"/>
            <a:ext cx="12236139" cy="1435963"/>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marL="539750" indent="-539750" algn="l">
              <a:buSzPct val="100000"/>
              <a:buChar char="-"/>
              <a:defRPr sz="3400"/>
            </a:lvl1pPr>
          </a:lstStyle>
          <a:p>
            <a:pPr lvl="0">
              <a:defRPr sz="1800">
                <a:solidFill>
                  <a:srgbClr val="000000"/>
                </a:solidFill>
              </a:defRPr>
            </a:pPr>
            <a:r>
              <a:rPr sz="3400">
                <a:solidFill>
                  <a:srgbClr val="FFFFFF"/>
                </a:solidFill>
              </a:rPr>
              <a:t>Encouraged travel to distant countries and study of different cultures</a:t>
            </a:r>
          </a:p>
        </p:txBody>
      </p:sp>
      <p:grpSp>
        <p:nvGrpSpPr>
          <p:cNvPr id="47" name="Group 47"/>
          <p:cNvGrpSpPr/>
          <p:nvPr/>
        </p:nvGrpSpPr>
        <p:grpSpPr>
          <a:xfrm>
            <a:off x="478060" y="1903674"/>
            <a:ext cx="12048680" cy="5946251"/>
            <a:chOff x="0" y="0"/>
            <a:chExt cx="12048679" cy="5946250"/>
          </a:xfrm>
        </p:grpSpPr>
        <p:grpSp>
          <p:nvGrpSpPr>
            <p:cNvPr id="40" name="Group 40"/>
            <p:cNvGrpSpPr/>
            <p:nvPr/>
          </p:nvGrpSpPr>
          <p:grpSpPr>
            <a:xfrm>
              <a:off x="0" y="570623"/>
              <a:ext cx="7226272" cy="4805004"/>
              <a:chOff x="0" y="0"/>
              <a:chExt cx="7226271" cy="4805003"/>
            </a:xfrm>
          </p:grpSpPr>
          <p:sp>
            <p:nvSpPr>
              <p:cNvPr id="36" name="Shape 36"/>
              <p:cNvSpPr/>
              <p:nvPr/>
            </p:nvSpPr>
            <p:spPr>
              <a:xfrm>
                <a:off x="0" y="0"/>
                <a:ext cx="7226272" cy="4805003"/>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63500" dist="0" dir="16200000">
                  <a:srgbClr val="000000">
                    <a:alpha val="50000"/>
                  </a:srgbClr>
                </a:outerShdw>
              </a:effectLst>
            </p:spPr>
            <p:txBody>
              <a:bodyPr wrap="square" lIns="50800" tIns="50800" rIns="50800" bIns="50800" numCol="1" anchor="ctr">
                <a:noAutofit/>
              </a:bodyPr>
              <a:lstStyle/>
              <a:p>
                <a:pPr lvl="0">
                  <a:defRPr sz="3200">
                    <a:effectLst>
                      <a:outerShdw sx="100000" sy="100000" kx="0" ky="0" algn="b" rotWithShape="0" blurRad="63500" dist="25400" dir="2700000">
                        <a:srgbClr val="000000">
                          <a:alpha val="70000"/>
                        </a:srgbClr>
                      </a:outerShdw>
                    </a:effectLst>
                  </a:defRPr>
                </a:pPr>
              </a:p>
            </p:txBody>
          </p:sp>
          <p:grpSp>
            <p:nvGrpSpPr>
              <p:cNvPr id="39" name="Group 39"/>
              <p:cNvGrpSpPr/>
              <p:nvPr/>
            </p:nvGrpSpPr>
            <p:grpSpPr>
              <a:xfrm>
                <a:off x="400035" y="221761"/>
                <a:ext cx="6426201" cy="4498534"/>
                <a:chOff x="0" y="0"/>
                <a:chExt cx="6426200" cy="4498533"/>
              </a:xfrm>
            </p:grpSpPr>
            <p:pic>
              <p:nvPicPr>
                <p:cNvPr id="37" name="D115459B-2CFB-46B2-86DE-2613EE1BFAD4-L0-001.jpeg"/>
                <p:cNvPicPr/>
                <p:nvPr/>
              </p:nvPicPr>
              <p:blipFill>
                <a:blip r:embed="rId3">
                  <a:extLst/>
                </a:blip>
                <a:srcRect l="0" t="0" r="0" b="0"/>
                <a:stretch>
                  <a:fillRect/>
                </a:stretch>
              </p:blipFill>
              <p:spPr>
                <a:xfrm>
                  <a:off x="0" y="0"/>
                  <a:ext cx="6426200" cy="4038600"/>
                </a:xfrm>
                <a:prstGeom prst="rect">
                  <a:avLst/>
                </a:prstGeom>
                <a:ln w="88900" cap="flat">
                  <a:noFill/>
                  <a:miter lim="400000"/>
                </a:ln>
                <a:effectLst/>
              </p:spPr>
            </p:pic>
            <p:sp>
              <p:nvSpPr>
                <p:cNvPr id="38" name="Shape 38"/>
                <p:cNvSpPr/>
                <p:nvPr/>
              </p:nvSpPr>
              <p:spPr>
                <a:xfrm>
                  <a:off x="1046292" y="4006600"/>
                  <a:ext cx="4333616" cy="4919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lvl="0">
                    <a:defRPr sz="1800">
                      <a:solidFill>
                        <a:srgbClr val="000000"/>
                      </a:solidFill>
                    </a:defRPr>
                  </a:pPr>
                  <a:r>
                    <a:rPr sz="2000">
                      <a:solidFill>
                        <a:srgbClr val="FFFFFF"/>
                      </a:solidFill>
                    </a:rPr>
                    <a:t>Ibn Battutah's 75,000 miles</a:t>
                  </a:r>
                </a:p>
              </p:txBody>
            </p:sp>
          </p:grpSp>
        </p:grpSp>
        <p:grpSp>
          <p:nvGrpSpPr>
            <p:cNvPr id="46" name="Group 46"/>
            <p:cNvGrpSpPr/>
            <p:nvPr/>
          </p:nvGrpSpPr>
          <p:grpSpPr>
            <a:xfrm>
              <a:off x="7212946" y="0"/>
              <a:ext cx="4835732" cy="5946251"/>
              <a:chOff x="0" y="0"/>
              <a:chExt cx="4835732" cy="5946250"/>
            </a:xfrm>
          </p:grpSpPr>
          <p:sp>
            <p:nvSpPr>
              <p:cNvPr id="41" name="Shape 41"/>
              <p:cNvSpPr/>
              <p:nvPr/>
            </p:nvSpPr>
            <p:spPr>
              <a:xfrm>
                <a:off x="0" y="0"/>
                <a:ext cx="4835733" cy="5946251"/>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63500" dist="0" dir="16200000">
                  <a:srgbClr val="000000">
                    <a:alpha val="50000"/>
                  </a:srgbClr>
                </a:outerShdw>
              </a:effectLst>
            </p:spPr>
            <p:txBody>
              <a:bodyPr wrap="square" lIns="50800" tIns="50800" rIns="50800" bIns="50800" numCol="1" anchor="ctr">
                <a:noAutofit/>
              </a:bodyPr>
              <a:lstStyle/>
              <a:p>
                <a:pPr lvl="0">
                  <a:defRPr sz="3200">
                    <a:effectLst>
                      <a:outerShdw sx="100000" sy="100000" kx="0" ky="0" algn="b" rotWithShape="0" blurRad="63500" dist="25400" dir="2700000">
                        <a:srgbClr val="000000">
                          <a:alpha val="70000"/>
                        </a:srgbClr>
                      </a:outerShdw>
                    </a:effectLst>
                  </a:defRPr>
                </a:pPr>
              </a:p>
            </p:txBody>
          </p:sp>
          <p:grpSp>
            <p:nvGrpSpPr>
              <p:cNvPr id="45" name="Group 45"/>
              <p:cNvGrpSpPr/>
              <p:nvPr/>
            </p:nvGrpSpPr>
            <p:grpSpPr>
              <a:xfrm>
                <a:off x="203561" y="158869"/>
                <a:ext cx="4428610" cy="5628512"/>
                <a:chOff x="0" y="0"/>
                <a:chExt cx="4428610" cy="5628510"/>
              </a:xfrm>
            </p:grpSpPr>
            <p:pic>
              <p:nvPicPr>
                <p:cNvPr id="42" name="E9E2EDDD-53CE-488A-B77B-B5EB750E90D7-L0-001.jpeg"/>
                <p:cNvPicPr/>
                <p:nvPr/>
              </p:nvPicPr>
              <p:blipFill>
                <a:blip r:embed="rId4">
                  <a:extLst/>
                </a:blip>
                <a:stretch>
                  <a:fillRect/>
                </a:stretch>
              </p:blipFill>
              <p:spPr>
                <a:xfrm>
                  <a:off x="131987" y="665429"/>
                  <a:ext cx="4164635" cy="4388884"/>
                </a:xfrm>
                <a:prstGeom prst="rect">
                  <a:avLst/>
                </a:prstGeom>
                <a:ln w="88900" cap="flat">
                  <a:noFill/>
                  <a:miter lim="400000"/>
                </a:ln>
                <a:effectLst/>
              </p:spPr>
            </p:pic>
            <p:sp>
              <p:nvSpPr>
                <p:cNvPr id="43" name="Shape 43"/>
                <p:cNvSpPr/>
                <p:nvPr/>
              </p:nvSpPr>
              <p:spPr>
                <a:xfrm>
                  <a:off x="0" y="5008063"/>
                  <a:ext cx="4428610" cy="6204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lvl="0">
                    <a:defRPr sz="1800">
                      <a:solidFill>
                        <a:srgbClr val="000000"/>
                      </a:solidFill>
                    </a:defRPr>
                  </a:pPr>
                  <a:r>
                    <a:rPr sz="2000">
                      <a:solidFill>
                        <a:srgbClr val="FFFFFF"/>
                      </a:solidFill>
                    </a:rPr>
                    <a:t>Ahmad ibn Fadlan</a:t>
                  </a:r>
                </a:p>
              </p:txBody>
            </p:sp>
            <p:sp>
              <p:nvSpPr>
                <p:cNvPr id="44" name="Shape 44"/>
                <p:cNvSpPr/>
                <p:nvPr/>
              </p:nvSpPr>
              <p:spPr>
                <a:xfrm>
                  <a:off x="0" y="0"/>
                  <a:ext cx="4428610" cy="6204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lvl="0">
                    <a:defRPr sz="1800">
                      <a:solidFill>
                        <a:srgbClr val="000000"/>
                      </a:solidFill>
                    </a:defRPr>
                  </a:pPr>
                  <a:r>
                    <a:rPr sz="2000">
                      <a:solidFill>
                        <a:srgbClr val="FFFFFF"/>
                      </a:solidFill>
                    </a:rPr>
                    <a:t>13th Warrior</a:t>
                  </a:r>
                </a:p>
              </p:txBody>
            </p:sp>
          </p:grpSp>
        </p:grpSp>
      </p:grpSp>
      <p:sp>
        <p:nvSpPr>
          <p:cNvPr id="48" name="Shape 48"/>
          <p:cNvSpPr/>
          <p:nvPr/>
        </p:nvSpPr>
        <p:spPr>
          <a:xfrm>
            <a:off x="384330" y="7322635"/>
            <a:ext cx="12236139" cy="2067929"/>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marL="528955" indent="-528955" algn="l" defTabSz="448055">
              <a:buSzPct val="100000"/>
              <a:buChar char="-"/>
              <a:defRPr sz="3332"/>
            </a:lvl1pPr>
          </a:lstStyle>
          <a:p>
            <a:pPr lvl="0">
              <a:defRPr sz="1800">
                <a:solidFill>
                  <a:srgbClr val="000000"/>
                </a:solidFill>
              </a:defRPr>
            </a:pPr>
            <a:r>
              <a:rPr sz="3332">
                <a:solidFill>
                  <a:srgbClr val="FFFFFF"/>
                </a:solidFill>
              </a:rPr>
              <a:t>Large empire that spans three continents that holds a knowledge trade show every year by returning to Mecca to share their "pins"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4" grpId="1" fill="hold">
                                  <p:stCondLst>
                                    <p:cond delay="0"/>
                                  </p:stCondLst>
                                  <p:iterate type="el" backwards="0">
                                    <p:tmAbs val="0"/>
                                  </p:iterate>
                                  <p:childTnLst>
                                    <p:set>
                                      <p:cBhvr>
                                        <p:cTn id="6" fill="hold"/>
                                        <p:tgtEl>
                                          <p:spTgt spid="33"/>
                                        </p:tgtEl>
                                        <p:attrNameLst>
                                          <p:attrName>style.visibility</p:attrName>
                                        </p:attrNameLst>
                                      </p:cBhvr>
                                      <p:to>
                                        <p:strVal val="visible"/>
                                      </p:to>
                                    </p:set>
                                    <p:animEffect filter="box(out)" transition="in">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32" presetID="4" grpId="2" fill="hold">
                                  <p:stCondLst>
                                    <p:cond delay="0"/>
                                  </p:stCondLst>
                                  <p:iterate type="el" backwards="0">
                                    <p:tmAbs val="0"/>
                                  </p:iterate>
                                  <p:childTnLst>
                                    <p:set>
                                      <p:cBhvr>
                                        <p:cTn id="11" fill="hold"/>
                                        <p:tgtEl>
                                          <p:spTgt spid="34"/>
                                        </p:tgtEl>
                                        <p:attrNameLst>
                                          <p:attrName>style.visibility</p:attrName>
                                        </p:attrNameLst>
                                      </p:cBhvr>
                                      <p:to>
                                        <p:strVal val="visible"/>
                                      </p:to>
                                    </p:set>
                                    <p:animEffect filter="box(out)" transition="in">
                                      <p:cBhvr>
                                        <p:cTn id="12" dur="1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32" presetID="4" grpId="3" fill="hold">
                                  <p:stCondLst>
                                    <p:cond delay="0"/>
                                  </p:stCondLst>
                                  <p:iterate type="el" backwards="0">
                                    <p:tmAbs val="0"/>
                                  </p:iterate>
                                  <p:childTnLst>
                                    <p:set>
                                      <p:cBhvr>
                                        <p:cTn id="16" fill="hold"/>
                                        <p:tgtEl>
                                          <p:spTgt spid="35"/>
                                        </p:tgtEl>
                                        <p:attrNameLst>
                                          <p:attrName>style.visibility</p:attrName>
                                        </p:attrNameLst>
                                      </p:cBhvr>
                                      <p:to>
                                        <p:strVal val="visible"/>
                                      </p:to>
                                    </p:set>
                                    <p:animEffect filter="box(out)" transition="in">
                                      <p:cBhvr>
                                        <p:cTn id="17" dur="10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32" presetID="4" grpId="4" fill="hold">
                                  <p:stCondLst>
                                    <p:cond delay="0"/>
                                  </p:stCondLst>
                                  <p:iterate type="el" backwards="0">
                                    <p:tmAbs val="0"/>
                                  </p:iterate>
                                  <p:childTnLst>
                                    <p:set>
                                      <p:cBhvr>
                                        <p:cTn id="21" fill="hold"/>
                                        <p:tgtEl>
                                          <p:spTgt spid="47"/>
                                        </p:tgtEl>
                                        <p:attrNameLst>
                                          <p:attrName>style.visibility</p:attrName>
                                        </p:attrNameLst>
                                      </p:cBhvr>
                                      <p:to>
                                        <p:strVal val="visible"/>
                                      </p:to>
                                    </p:set>
                                    <p:animEffect filter="box(out)" transition="in">
                                      <p:cBhvr>
                                        <p:cTn id="22" dur="10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xit" presetSubtype="2" presetID="9" grpId="5" fill="hold">
                                  <p:stCondLst>
                                    <p:cond delay="0"/>
                                  </p:stCondLst>
                                  <p:iterate type="el" backwards="0">
                                    <p:tmAbs val="0"/>
                                  </p:iterate>
                                  <p:childTnLst>
                                    <p:animEffect filter="dissolve(left)" transition="out">
                                      <p:cBhvr>
                                        <p:cTn id="26" dur="2500" fill="hold"/>
                                        <p:tgtEl>
                                          <p:spTgt spid="47"/>
                                        </p:tgtEl>
                                      </p:cBhvr>
                                    </p:animEffect>
                                    <p:set>
                                      <p:cBhvr>
                                        <p:cTn id="27" fill="hold">
                                          <p:stCondLst>
                                            <p:cond delay="2499"/>
                                          </p:stCondLst>
                                        </p:cTn>
                                        <p:tgtEl>
                                          <p:spTgt spid="4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nodeType="clickEffect" presetClass="entr" presetSubtype="32" presetID="4" grpId="6" fill="hold">
                                  <p:stCondLst>
                                    <p:cond delay="0"/>
                                  </p:stCondLst>
                                  <p:iterate type="el" backwards="0">
                                    <p:tmAbs val="0"/>
                                  </p:iterate>
                                  <p:childTnLst>
                                    <p:set>
                                      <p:cBhvr>
                                        <p:cTn id="31" fill="hold"/>
                                        <p:tgtEl>
                                          <p:spTgt spid="48"/>
                                        </p:tgtEl>
                                        <p:attrNameLst>
                                          <p:attrName>style.visibility</p:attrName>
                                        </p:attrNameLst>
                                      </p:cBhvr>
                                      <p:to>
                                        <p:strVal val="visible"/>
                                      </p:to>
                                    </p:set>
                                    <p:animEffect filter="box(out)" transition="in">
                                      <p:cBhvr>
                                        <p:cTn id="32" dur="1000"/>
                                        <p:tgtEl>
                                          <p:spTgt spid="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 grpId="5"/>
      <p:bldP build="whole" bldLvl="1" animBg="1" rev="0" advAuto="0" spid="48" grpId="6"/>
      <p:bldP build="whole" bldLvl="1" animBg="1" rev="0" advAuto="0" spid="34" grpId="2"/>
      <p:bldP build="whole" bldLvl="1" animBg="1" rev="0" advAuto="0" spid="33" grpId="1"/>
      <p:bldP build="whole" bldLvl="1" animBg="1" rev="0" advAuto="0" spid="35" grpId="3"/>
      <p:bldP build="whole" bldLvl="1" animBg="1" rev="0" advAuto="0" spid="47" grpId="4"/>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nvSpPr>
        <p:spPr>
          <a:xfrm>
            <a:off x="374337" y="4213101"/>
            <a:ext cx="12256126" cy="12141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76250" indent="-476250" algn="l">
              <a:buSzPct val="100000"/>
              <a:buChar char="-"/>
              <a:defRPr sz="3000"/>
            </a:lvl1pPr>
          </a:lstStyle>
          <a:p>
            <a:pPr lvl="0">
              <a:defRPr sz="1800">
                <a:solidFill>
                  <a:srgbClr val="000000"/>
                </a:solidFill>
              </a:defRPr>
            </a:pPr>
            <a:r>
              <a:rPr sz="3000">
                <a:solidFill>
                  <a:srgbClr val="FFFFFF"/>
                </a:solidFill>
              </a:rPr>
              <a:t>Influenced by mathematical discoveries made by Muslim scientists and thinkers</a:t>
            </a:r>
          </a:p>
        </p:txBody>
      </p:sp>
      <p:sp>
        <p:nvSpPr>
          <p:cNvPr id="128" name="Shape 128"/>
          <p:cNvSpPr/>
          <p:nvPr>
            <p:ph type="title"/>
          </p:nvPr>
        </p:nvSpPr>
        <p:spPr>
          <a:xfrm>
            <a:off x="1270000" y="12967"/>
            <a:ext cx="10464800" cy="1093331"/>
          </a:xfrm>
          <a:prstGeom prst="rect">
            <a:avLst/>
          </a:prstGeom>
        </p:spPr>
        <p:txBody>
          <a:bodyPr/>
          <a:lstStyle>
            <a:lvl1pPr>
              <a:defRPr sz="5000" u="sng"/>
            </a:lvl1pPr>
          </a:lstStyle>
          <a:p>
            <a:pPr lvl="0">
              <a:defRPr sz="1800" u="none">
                <a:solidFill>
                  <a:srgbClr val="000000"/>
                </a:solidFill>
              </a:defRPr>
            </a:pPr>
            <a:r>
              <a:rPr sz="5000" u="sng">
                <a:solidFill>
                  <a:srgbClr val="FFFFFF"/>
                </a:solidFill>
              </a:rPr>
              <a:t>Geometric Patterns </a:t>
            </a:r>
          </a:p>
        </p:txBody>
      </p:sp>
      <p:sp>
        <p:nvSpPr>
          <p:cNvPr id="129" name="Shape 129"/>
          <p:cNvSpPr/>
          <p:nvPr/>
        </p:nvSpPr>
        <p:spPr>
          <a:xfrm>
            <a:off x="256319" y="1518733"/>
            <a:ext cx="12492162" cy="6553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76250" indent="-476250" algn="l">
              <a:buSzPct val="100000"/>
              <a:buChar char="-"/>
              <a:defRPr sz="3000"/>
            </a:lvl1pPr>
          </a:lstStyle>
          <a:p>
            <a:pPr lvl="0">
              <a:defRPr sz="1800">
                <a:solidFill>
                  <a:srgbClr val="000000"/>
                </a:solidFill>
              </a:defRPr>
            </a:pPr>
            <a:r>
              <a:rPr sz="3000">
                <a:solidFill>
                  <a:srgbClr val="FFFFFF"/>
                </a:solidFill>
              </a:rPr>
              <a:t>Designed to symbolize the idea of infinity and Allah</a:t>
            </a:r>
          </a:p>
        </p:txBody>
      </p:sp>
      <p:sp>
        <p:nvSpPr>
          <p:cNvPr id="130" name="Shape 130"/>
          <p:cNvSpPr/>
          <p:nvPr/>
        </p:nvSpPr>
        <p:spPr>
          <a:xfrm>
            <a:off x="309618" y="2586517"/>
            <a:ext cx="12385563" cy="12141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76250" indent="-476250" algn="l">
              <a:buSzPct val="100000"/>
              <a:buChar char="-"/>
              <a:defRPr sz="3000"/>
            </a:lvl1pPr>
          </a:lstStyle>
          <a:p>
            <a:pPr lvl="0">
              <a:defRPr sz="1800">
                <a:solidFill>
                  <a:srgbClr val="000000"/>
                </a:solidFill>
              </a:defRPr>
            </a:pPr>
            <a:r>
              <a:rPr sz="3000">
                <a:solidFill>
                  <a:srgbClr val="FFFFFF"/>
                </a:solidFill>
              </a:rPr>
              <a:t>Used to show the order and unity of nature as created by Allah</a:t>
            </a:r>
          </a:p>
        </p:txBody>
      </p:sp>
      <p:pic>
        <p:nvPicPr>
          <p:cNvPr id="131" name="0D502476-E70B-4A0E-A15E-DB6CB8AE60E9-L0-001.jpeg"/>
          <p:cNvPicPr/>
          <p:nvPr/>
        </p:nvPicPr>
        <p:blipFill>
          <a:blip r:embed="rId2">
            <a:extLst/>
          </a:blip>
          <a:stretch>
            <a:fillRect/>
          </a:stretch>
        </p:blipFill>
        <p:spPr>
          <a:xfrm>
            <a:off x="1435202" y="1498668"/>
            <a:ext cx="10134396" cy="6756264"/>
          </a:xfrm>
          <a:prstGeom prst="rect">
            <a:avLst/>
          </a:prstGeom>
          <a:ln w="88900">
            <a:miter lim="400000"/>
          </a:ln>
        </p:spPr>
      </p:pic>
      <p:pic>
        <p:nvPicPr>
          <p:cNvPr id="132" name="AB70798D-2F6F-47DC-88EB-EFB380248F70-L0-001.jpeg"/>
          <p:cNvPicPr/>
          <p:nvPr/>
        </p:nvPicPr>
        <p:blipFill>
          <a:blip r:embed="rId3">
            <a:extLst/>
          </a:blip>
          <a:stretch>
            <a:fillRect/>
          </a:stretch>
        </p:blipFill>
        <p:spPr>
          <a:xfrm>
            <a:off x="1218248" y="913686"/>
            <a:ext cx="10568304" cy="7926228"/>
          </a:xfrm>
          <a:prstGeom prst="rect">
            <a:avLst/>
          </a:prstGeom>
          <a:ln w="88900">
            <a:miter lim="400000"/>
          </a:ln>
        </p:spPr>
      </p:pic>
      <p:pic>
        <p:nvPicPr>
          <p:cNvPr id="133" name="8B52EE51-D09C-4239-8DBD-B987C20C9D21-L0-001.jpeg"/>
          <p:cNvPicPr/>
          <p:nvPr/>
        </p:nvPicPr>
        <p:blipFill>
          <a:blip r:embed="rId4">
            <a:extLst/>
          </a:blip>
          <a:stretch>
            <a:fillRect/>
          </a:stretch>
        </p:blipFill>
        <p:spPr>
          <a:xfrm>
            <a:off x="1361392" y="1021044"/>
            <a:ext cx="10282016" cy="7711512"/>
          </a:xfrm>
          <a:prstGeom prst="rect">
            <a:avLst/>
          </a:prstGeom>
          <a:ln w="889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129"/>
                                        </p:tgtEl>
                                        <p:attrNameLst>
                                          <p:attrName>style.visibility</p:attrName>
                                        </p:attrNameLst>
                                      </p:cBhvr>
                                      <p:to>
                                        <p:strVal val="visible"/>
                                      </p:to>
                                    </p:set>
                                    <p:anim calcmode="lin" valueType="num">
                                      <p:cBhvr>
                                        <p:cTn id="7" dur="1000" fill="hold"/>
                                        <p:tgtEl>
                                          <p:spTgt spid="129"/>
                                        </p:tgtEl>
                                        <p:attrNameLst>
                                          <p:attrName>ppt_x</p:attrName>
                                        </p:attrNameLst>
                                      </p:cBhvr>
                                      <p:tavLst>
                                        <p:tav tm="0">
                                          <p:val>
                                            <p:strVal val="0-#ppt_w/2"/>
                                          </p:val>
                                        </p:tav>
                                        <p:tav tm="100000">
                                          <p:val>
                                            <p:strVal val="#ppt_x"/>
                                          </p:val>
                                        </p:tav>
                                      </p:tavLst>
                                    </p:anim>
                                    <p:anim calcmode="lin" valueType="num">
                                      <p:cBhvr>
                                        <p:cTn id="8" dur="1000" fill="hold"/>
                                        <p:tgtEl>
                                          <p:spTgt spid="1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8" presetID="2" grpId="2" fill="hold">
                                  <p:stCondLst>
                                    <p:cond delay="0"/>
                                  </p:stCondLst>
                                  <p:iterate type="el" backwards="0">
                                    <p:tmAbs val="0"/>
                                  </p:iterate>
                                  <p:childTnLst>
                                    <p:set>
                                      <p:cBhvr>
                                        <p:cTn id="12" fill="hold"/>
                                        <p:tgtEl>
                                          <p:spTgt spid="130"/>
                                        </p:tgtEl>
                                        <p:attrNameLst>
                                          <p:attrName>style.visibility</p:attrName>
                                        </p:attrNameLst>
                                      </p:cBhvr>
                                      <p:to>
                                        <p:strVal val="visible"/>
                                      </p:to>
                                    </p:set>
                                    <p:anim calcmode="lin" valueType="num">
                                      <p:cBhvr>
                                        <p:cTn id="13" dur="1000" fill="hold"/>
                                        <p:tgtEl>
                                          <p:spTgt spid="130"/>
                                        </p:tgtEl>
                                        <p:attrNameLst>
                                          <p:attrName>ppt_x</p:attrName>
                                        </p:attrNameLst>
                                      </p:cBhvr>
                                      <p:tavLst>
                                        <p:tav tm="0">
                                          <p:val>
                                            <p:strVal val="0-#ppt_w/2"/>
                                          </p:val>
                                        </p:tav>
                                        <p:tav tm="100000">
                                          <p:val>
                                            <p:strVal val="#ppt_x"/>
                                          </p:val>
                                        </p:tav>
                                      </p:tavLst>
                                    </p:anim>
                                    <p:anim calcmode="lin" valueType="num">
                                      <p:cBhvr>
                                        <p:cTn id="14" dur="1000" fill="hold"/>
                                        <p:tgtEl>
                                          <p:spTgt spid="13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8" presetID="2" grpId="3" fill="hold">
                                  <p:stCondLst>
                                    <p:cond delay="0"/>
                                  </p:stCondLst>
                                  <p:iterate type="el" backwards="0">
                                    <p:tmAbs val="0"/>
                                  </p:iterate>
                                  <p:childTnLst>
                                    <p:set>
                                      <p:cBhvr>
                                        <p:cTn id="18" fill="hold"/>
                                        <p:tgtEl>
                                          <p:spTgt spid="127"/>
                                        </p:tgtEl>
                                        <p:attrNameLst>
                                          <p:attrName>style.visibility</p:attrName>
                                        </p:attrNameLst>
                                      </p:cBhvr>
                                      <p:to>
                                        <p:strVal val="visible"/>
                                      </p:to>
                                    </p:set>
                                    <p:anim calcmode="lin" valueType="num">
                                      <p:cBhvr>
                                        <p:cTn id="19" dur="1000" fill="hold"/>
                                        <p:tgtEl>
                                          <p:spTgt spid="127"/>
                                        </p:tgtEl>
                                        <p:attrNameLst>
                                          <p:attrName>ppt_x</p:attrName>
                                        </p:attrNameLst>
                                      </p:cBhvr>
                                      <p:tavLst>
                                        <p:tav tm="0">
                                          <p:val>
                                            <p:strVal val="0-#ppt_w/2"/>
                                          </p:val>
                                        </p:tav>
                                        <p:tav tm="100000">
                                          <p:val>
                                            <p:strVal val="#ppt_x"/>
                                          </p:val>
                                        </p:tav>
                                      </p:tavLst>
                                    </p:anim>
                                    <p:anim calcmode="lin" valueType="num">
                                      <p:cBhvr>
                                        <p:cTn id="20" dur="1000" fill="hold"/>
                                        <p:tgtEl>
                                          <p:spTgt spid="1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9" presetID="15" grpId="4" fill="hold">
                                  <p:stCondLst>
                                    <p:cond delay="0"/>
                                  </p:stCondLst>
                                  <p:iterate type="el" backwards="0">
                                    <p:tmAbs val="0"/>
                                  </p:iterate>
                                  <p:childTnLst>
                                    <p:set>
                                      <p:cBhvr>
                                        <p:cTn id="24" fill="hold"/>
                                        <p:tgtEl>
                                          <p:spTgt spid="131"/>
                                        </p:tgtEl>
                                        <p:attrNameLst>
                                          <p:attrName>style.visibility</p:attrName>
                                        </p:attrNameLst>
                                      </p:cBhvr>
                                      <p:to>
                                        <p:strVal val="visible"/>
                                      </p:to>
                                    </p:set>
                                    <p:anim calcmode="lin" valueType="num">
                                      <p:cBhvr>
                                        <p:cTn id="25" dur="1000" fill="hold"/>
                                        <p:tgtEl>
                                          <p:spTgt spid="131"/>
                                        </p:tgtEl>
                                        <p:attrNameLst>
                                          <p:attrName>ppt_w</p:attrName>
                                        </p:attrNameLst>
                                      </p:cBhvr>
                                      <p:tavLst>
                                        <p:tav tm="0">
                                          <p:val>
                                            <p:fltVal val="0"/>
                                          </p:val>
                                        </p:tav>
                                        <p:tav tm="100000">
                                          <p:val>
                                            <p:strVal val="#ppt_w"/>
                                          </p:val>
                                        </p:tav>
                                      </p:tavLst>
                                    </p:anim>
                                    <p:anim calcmode="lin" valueType="num">
                                      <p:cBhvr>
                                        <p:cTn id="26" dur="1000" fill="hold"/>
                                        <p:tgtEl>
                                          <p:spTgt spid="131"/>
                                        </p:tgtEl>
                                        <p:attrNameLst>
                                          <p:attrName>ppt_h</p:attrName>
                                        </p:attrNameLst>
                                      </p:cBhvr>
                                      <p:tavLst>
                                        <p:tav tm="0">
                                          <p:val>
                                            <p:fltVal val="0"/>
                                          </p:val>
                                        </p:tav>
                                        <p:tav tm="100000">
                                          <p:val>
                                            <p:strVal val="#ppt_h"/>
                                          </p:val>
                                        </p:tav>
                                      </p:tavLst>
                                    </p:anim>
                                    <p:anim calcmode="lin" valueType="num">
                                      <p:cBhvr>
                                        <p:cTn id="27" dur="1000" fill="hold"/>
                                        <p:tgtEl>
                                          <p:spTgt spid="131"/>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9" presetID="15" grpId="5" fill="hold">
                                  <p:stCondLst>
                                    <p:cond delay="0"/>
                                  </p:stCondLst>
                                  <p:iterate type="el" backwards="0">
                                    <p:tmAbs val="0"/>
                                  </p:iterate>
                                  <p:childTnLst>
                                    <p:set>
                                      <p:cBhvr>
                                        <p:cTn id="32" fill="hold"/>
                                        <p:tgtEl>
                                          <p:spTgt spid="132"/>
                                        </p:tgtEl>
                                        <p:attrNameLst>
                                          <p:attrName>style.visibility</p:attrName>
                                        </p:attrNameLst>
                                      </p:cBhvr>
                                      <p:to>
                                        <p:strVal val="visible"/>
                                      </p:to>
                                    </p:set>
                                    <p:anim calcmode="lin" valueType="num">
                                      <p:cBhvr>
                                        <p:cTn id="33" dur="1000" fill="hold"/>
                                        <p:tgtEl>
                                          <p:spTgt spid="132"/>
                                        </p:tgtEl>
                                        <p:attrNameLst>
                                          <p:attrName>ppt_w</p:attrName>
                                        </p:attrNameLst>
                                      </p:cBhvr>
                                      <p:tavLst>
                                        <p:tav tm="0">
                                          <p:val>
                                            <p:fltVal val="0"/>
                                          </p:val>
                                        </p:tav>
                                        <p:tav tm="100000">
                                          <p:val>
                                            <p:strVal val="#ppt_w"/>
                                          </p:val>
                                        </p:tav>
                                      </p:tavLst>
                                    </p:anim>
                                    <p:anim calcmode="lin" valueType="num">
                                      <p:cBhvr>
                                        <p:cTn id="34" dur="1000" fill="hold"/>
                                        <p:tgtEl>
                                          <p:spTgt spid="132"/>
                                        </p:tgtEl>
                                        <p:attrNameLst>
                                          <p:attrName>ppt_h</p:attrName>
                                        </p:attrNameLst>
                                      </p:cBhvr>
                                      <p:tavLst>
                                        <p:tav tm="0">
                                          <p:val>
                                            <p:fltVal val="0"/>
                                          </p:val>
                                        </p:tav>
                                        <p:tav tm="100000">
                                          <p:val>
                                            <p:strVal val="#ppt_h"/>
                                          </p:val>
                                        </p:tav>
                                      </p:tavLst>
                                    </p:anim>
                                    <p:anim calcmode="lin" valueType="num">
                                      <p:cBhvr>
                                        <p:cTn id="35" dur="1000" fill="hold"/>
                                        <p:tgtEl>
                                          <p:spTgt spid="132"/>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nodeType="clickEffect" presetClass="entr" presetSubtype="9" presetID="15" grpId="6" fill="hold">
                                  <p:stCondLst>
                                    <p:cond delay="0"/>
                                  </p:stCondLst>
                                  <p:iterate type="el" backwards="0">
                                    <p:tmAbs val="0"/>
                                  </p:iterate>
                                  <p:childTnLst>
                                    <p:set>
                                      <p:cBhvr>
                                        <p:cTn id="40" fill="hold"/>
                                        <p:tgtEl>
                                          <p:spTgt spid="133"/>
                                        </p:tgtEl>
                                        <p:attrNameLst>
                                          <p:attrName>style.visibility</p:attrName>
                                        </p:attrNameLst>
                                      </p:cBhvr>
                                      <p:to>
                                        <p:strVal val="visible"/>
                                      </p:to>
                                    </p:set>
                                    <p:anim calcmode="lin" valueType="num">
                                      <p:cBhvr>
                                        <p:cTn id="41" dur="1000" fill="hold"/>
                                        <p:tgtEl>
                                          <p:spTgt spid="133"/>
                                        </p:tgtEl>
                                        <p:attrNameLst>
                                          <p:attrName>ppt_w</p:attrName>
                                        </p:attrNameLst>
                                      </p:cBhvr>
                                      <p:tavLst>
                                        <p:tav tm="0">
                                          <p:val>
                                            <p:fltVal val="0"/>
                                          </p:val>
                                        </p:tav>
                                        <p:tav tm="100000">
                                          <p:val>
                                            <p:strVal val="#ppt_w"/>
                                          </p:val>
                                        </p:tav>
                                      </p:tavLst>
                                    </p:anim>
                                    <p:anim calcmode="lin" valueType="num">
                                      <p:cBhvr>
                                        <p:cTn id="42" dur="1000" fill="hold"/>
                                        <p:tgtEl>
                                          <p:spTgt spid="133"/>
                                        </p:tgtEl>
                                        <p:attrNameLst>
                                          <p:attrName>ppt_h</p:attrName>
                                        </p:attrNameLst>
                                      </p:cBhvr>
                                      <p:tavLst>
                                        <p:tav tm="0">
                                          <p:val>
                                            <p:fltVal val="0"/>
                                          </p:val>
                                        </p:tav>
                                        <p:tav tm="100000">
                                          <p:val>
                                            <p:strVal val="#ppt_h"/>
                                          </p:val>
                                        </p:tav>
                                      </p:tavLst>
                                    </p:anim>
                                    <p:anim calcmode="lin" valueType="num">
                                      <p:cBhvr>
                                        <p:cTn id="43" dur="1000" fill="hold"/>
                                        <p:tgtEl>
                                          <p:spTgt spid="133"/>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0" grpId="2"/>
      <p:bldP build="whole" bldLvl="1" animBg="1" rev="0" advAuto="0" spid="133" grpId="6"/>
      <p:bldP build="whole" bldLvl="1" animBg="1" rev="0" advAuto="0" spid="129" grpId="1"/>
      <p:bldP build="whole" bldLvl="1" animBg="1" rev="0" advAuto="0" spid="131" grpId="4"/>
      <p:bldP build="whole" bldLvl="1" animBg="1" rev="0" advAuto="0" spid="132" grpId="5"/>
      <p:bldP build="whole" bldLvl="1" animBg="1" rev="0" advAuto="0" spid="127" grpId="3"/>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nvSpPr>
        <p:spPr>
          <a:xfrm>
            <a:off x="3649390" y="-109631"/>
            <a:ext cx="5706019" cy="141312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defTabSz="406908">
              <a:defRPr sz="6408" u="sng"/>
            </a:lvl1pPr>
          </a:lstStyle>
          <a:p>
            <a:pPr lvl="0">
              <a:defRPr sz="1800" u="none">
                <a:solidFill>
                  <a:srgbClr val="000000"/>
                </a:solidFill>
              </a:defRPr>
            </a:pPr>
            <a:r>
              <a:rPr sz="6408" u="sng">
                <a:solidFill>
                  <a:srgbClr val="FFFFFF"/>
                </a:solidFill>
              </a:rPr>
              <a:t>Architecture  </a:t>
            </a:r>
          </a:p>
        </p:txBody>
      </p:sp>
      <p:sp>
        <p:nvSpPr>
          <p:cNvPr id="136" name="Shape 136"/>
          <p:cNvSpPr/>
          <p:nvPr/>
        </p:nvSpPr>
        <p:spPr>
          <a:xfrm>
            <a:off x="374337" y="1549189"/>
            <a:ext cx="12256126" cy="6553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76250" indent="-476250" algn="l">
              <a:buSzPct val="100000"/>
              <a:buChar char="-"/>
              <a:defRPr sz="3000"/>
            </a:lvl1pPr>
          </a:lstStyle>
          <a:p>
            <a:pPr lvl="0">
              <a:defRPr sz="1800">
                <a:solidFill>
                  <a:srgbClr val="000000"/>
                </a:solidFill>
              </a:defRPr>
            </a:pPr>
            <a:r>
              <a:rPr sz="3000">
                <a:solidFill>
                  <a:srgbClr val="FFFFFF"/>
                </a:solidFill>
              </a:rPr>
              <a:t>One of the most important Muslim art forms</a:t>
            </a:r>
          </a:p>
        </p:txBody>
      </p:sp>
      <p:sp>
        <p:nvSpPr>
          <p:cNvPr id="137" name="Shape 137"/>
          <p:cNvSpPr/>
          <p:nvPr/>
        </p:nvSpPr>
        <p:spPr>
          <a:xfrm>
            <a:off x="374337" y="2729637"/>
            <a:ext cx="12256126" cy="6553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76250" indent="-476250" algn="l">
              <a:buSzPct val="100000"/>
              <a:buChar char="-"/>
              <a:defRPr sz="3000"/>
            </a:lvl1pPr>
          </a:lstStyle>
          <a:p>
            <a:pPr lvl="0">
              <a:defRPr sz="1800">
                <a:solidFill>
                  <a:srgbClr val="000000"/>
                </a:solidFill>
              </a:defRPr>
            </a:pPr>
            <a:r>
              <a:rPr sz="3000">
                <a:solidFill>
                  <a:srgbClr val="FFFFFF"/>
                </a:solidFill>
              </a:rPr>
              <a:t>Greatest architectural achievement was the mosque</a:t>
            </a:r>
          </a:p>
        </p:txBody>
      </p:sp>
      <p:sp>
        <p:nvSpPr>
          <p:cNvPr id="138" name="Shape 138"/>
          <p:cNvSpPr/>
          <p:nvPr/>
        </p:nvSpPr>
        <p:spPr>
          <a:xfrm>
            <a:off x="374337" y="3910085"/>
            <a:ext cx="12256126" cy="17729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76250" indent="-476250" algn="l">
              <a:buSzPct val="100000"/>
              <a:buChar char="-"/>
              <a:defRPr sz="3000"/>
            </a:lvl1pPr>
          </a:lstStyle>
          <a:p>
            <a:pPr lvl="0">
              <a:defRPr sz="1800">
                <a:solidFill>
                  <a:srgbClr val="000000"/>
                </a:solidFill>
              </a:defRPr>
            </a:pPr>
            <a:r>
              <a:rPr sz="3000">
                <a:solidFill>
                  <a:srgbClr val="FFFFFF"/>
                </a:solidFill>
              </a:rPr>
              <a:t>Built to look like the courtyard of Mohammed's house in Medina where he led the community in prayer </a:t>
            </a:r>
          </a:p>
        </p:txBody>
      </p:sp>
      <p:sp>
        <p:nvSpPr>
          <p:cNvPr id="139" name="Shape 139"/>
          <p:cNvSpPr/>
          <p:nvPr/>
        </p:nvSpPr>
        <p:spPr>
          <a:xfrm>
            <a:off x="374337" y="5928733"/>
            <a:ext cx="12256126" cy="1772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76250" indent="-476250" algn="l">
              <a:buSzPct val="100000"/>
              <a:buChar char="-"/>
              <a:defRPr sz="3000"/>
            </a:lvl1pPr>
          </a:lstStyle>
          <a:p>
            <a:pPr lvl="0">
              <a:defRPr sz="1800">
                <a:solidFill>
                  <a:srgbClr val="000000"/>
                </a:solidFill>
              </a:defRPr>
            </a:pPr>
            <a:r>
              <a:rPr sz="3000">
                <a:solidFill>
                  <a:srgbClr val="FFFFFF"/>
                </a:solidFill>
              </a:rPr>
              <a:t>Included such details as minarets, domes, arches, mihrab, ablution fountains, prayer halls, colored bricks, and decorated tiles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136"/>
                                        </p:tgtEl>
                                        <p:attrNameLst>
                                          <p:attrName>style.visibility</p:attrName>
                                        </p:attrNameLst>
                                      </p:cBhvr>
                                      <p:to>
                                        <p:strVal val="visible"/>
                                      </p:to>
                                    </p:set>
                                    <p:anim calcmode="lin" valueType="num">
                                      <p:cBhvr>
                                        <p:cTn id="7" dur="1000" fill="hold"/>
                                        <p:tgtEl>
                                          <p:spTgt spid="136"/>
                                        </p:tgtEl>
                                        <p:attrNameLst>
                                          <p:attrName>ppt_x</p:attrName>
                                        </p:attrNameLst>
                                      </p:cBhvr>
                                      <p:tavLst>
                                        <p:tav tm="0">
                                          <p:val>
                                            <p:strVal val="0-#ppt_w/2"/>
                                          </p:val>
                                        </p:tav>
                                        <p:tav tm="100000">
                                          <p:val>
                                            <p:strVal val="#ppt_x"/>
                                          </p:val>
                                        </p:tav>
                                      </p:tavLst>
                                    </p:anim>
                                    <p:anim calcmode="lin" valueType="num">
                                      <p:cBhvr>
                                        <p:cTn id="8" dur="1000" fill="hold"/>
                                        <p:tgtEl>
                                          <p:spTgt spid="1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8" presetID="2" grpId="2" fill="hold">
                                  <p:stCondLst>
                                    <p:cond delay="0"/>
                                  </p:stCondLst>
                                  <p:iterate type="el" backwards="0">
                                    <p:tmAbs val="0"/>
                                  </p:iterate>
                                  <p:childTnLst>
                                    <p:set>
                                      <p:cBhvr>
                                        <p:cTn id="12" fill="hold"/>
                                        <p:tgtEl>
                                          <p:spTgt spid="137"/>
                                        </p:tgtEl>
                                        <p:attrNameLst>
                                          <p:attrName>style.visibility</p:attrName>
                                        </p:attrNameLst>
                                      </p:cBhvr>
                                      <p:to>
                                        <p:strVal val="visible"/>
                                      </p:to>
                                    </p:set>
                                    <p:anim calcmode="lin" valueType="num">
                                      <p:cBhvr>
                                        <p:cTn id="13" dur="1000" fill="hold"/>
                                        <p:tgtEl>
                                          <p:spTgt spid="137"/>
                                        </p:tgtEl>
                                        <p:attrNameLst>
                                          <p:attrName>ppt_x</p:attrName>
                                        </p:attrNameLst>
                                      </p:cBhvr>
                                      <p:tavLst>
                                        <p:tav tm="0">
                                          <p:val>
                                            <p:strVal val="0-#ppt_w/2"/>
                                          </p:val>
                                        </p:tav>
                                        <p:tav tm="100000">
                                          <p:val>
                                            <p:strVal val="#ppt_x"/>
                                          </p:val>
                                        </p:tav>
                                      </p:tavLst>
                                    </p:anim>
                                    <p:anim calcmode="lin" valueType="num">
                                      <p:cBhvr>
                                        <p:cTn id="14" dur="10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8" presetID="2" grpId="3" fill="hold">
                                  <p:stCondLst>
                                    <p:cond delay="0"/>
                                  </p:stCondLst>
                                  <p:iterate type="el" backwards="0">
                                    <p:tmAbs val="0"/>
                                  </p:iterate>
                                  <p:childTnLst>
                                    <p:set>
                                      <p:cBhvr>
                                        <p:cTn id="18" fill="hold"/>
                                        <p:tgtEl>
                                          <p:spTgt spid="138"/>
                                        </p:tgtEl>
                                        <p:attrNameLst>
                                          <p:attrName>style.visibility</p:attrName>
                                        </p:attrNameLst>
                                      </p:cBhvr>
                                      <p:to>
                                        <p:strVal val="visible"/>
                                      </p:to>
                                    </p:set>
                                    <p:anim calcmode="lin" valueType="num">
                                      <p:cBhvr>
                                        <p:cTn id="19" dur="1000" fill="hold"/>
                                        <p:tgtEl>
                                          <p:spTgt spid="138"/>
                                        </p:tgtEl>
                                        <p:attrNameLst>
                                          <p:attrName>ppt_x</p:attrName>
                                        </p:attrNameLst>
                                      </p:cBhvr>
                                      <p:tavLst>
                                        <p:tav tm="0">
                                          <p:val>
                                            <p:strVal val="0-#ppt_w/2"/>
                                          </p:val>
                                        </p:tav>
                                        <p:tav tm="100000">
                                          <p:val>
                                            <p:strVal val="#ppt_x"/>
                                          </p:val>
                                        </p:tav>
                                      </p:tavLst>
                                    </p:anim>
                                    <p:anim calcmode="lin" valueType="num">
                                      <p:cBhvr>
                                        <p:cTn id="20" dur="1000" fill="hold"/>
                                        <p:tgtEl>
                                          <p:spTgt spid="13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8" presetID="2" grpId="4" fill="hold">
                                  <p:stCondLst>
                                    <p:cond delay="0"/>
                                  </p:stCondLst>
                                  <p:iterate type="el" backwards="0">
                                    <p:tmAbs val="0"/>
                                  </p:iterate>
                                  <p:childTnLst>
                                    <p:set>
                                      <p:cBhvr>
                                        <p:cTn id="24" fill="hold"/>
                                        <p:tgtEl>
                                          <p:spTgt spid="139"/>
                                        </p:tgtEl>
                                        <p:attrNameLst>
                                          <p:attrName>style.visibility</p:attrName>
                                        </p:attrNameLst>
                                      </p:cBhvr>
                                      <p:to>
                                        <p:strVal val="visible"/>
                                      </p:to>
                                    </p:set>
                                    <p:anim calcmode="lin" valueType="num">
                                      <p:cBhvr>
                                        <p:cTn id="25" dur="1000" fill="hold"/>
                                        <p:tgtEl>
                                          <p:spTgt spid="139"/>
                                        </p:tgtEl>
                                        <p:attrNameLst>
                                          <p:attrName>ppt_x</p:attrName>
                                        </p:attrNameLst>
                                      </p:cBhvr>
                                      <p:tavLst>
                                        <p:tav tm="0">
                                          <p:val>
                                            <p:strVal val="0-#ppt_w/2"/>
                                          </p:val>
                                        </p:tav>
                                        <p:tav tm="100000">
                                          <p:val>
                                            <p:strVal val="#ppt_x"/>
                                          </p:val>
                                        </p:tav>
                                      </p:tavLst>
                                    </p:anim>
                                    <p:anim calcmode="lin" valueType="num">
                                      <p:cBhvr>
                                        <p:cTn id="26" dur="1000" fill="hold"/>
                                        <p:tgtEl>
                                          <p:spTgt spid="1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6" grpId="1"/>
      <p:bldP build="whole" bldLvl="1" animBg="1" rev="0" advAuto="0" spid="137" grpId="2"/>
      <p:bldP build="whole" bldLvl="1" animBg="1" rev="0" advAuto="0" spid="138" grpId="3"/>
      <p:bldP build="whole" bldLvl="1" animBg="1" rev="0" advAuto="0" spid="139" grpId="4"/>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3" name="D6844F78-4DAF-42DB-A4FE-A0F1C1C68BBF-L0-001.jpeg"/>
          <p:cNvPicPr/>
          <p:nvPr/>
        </p:nvPicPr>
        <p:blipFill>
          <a:blip r:embed="rId3">
            <a:extLst/>
          </a:blip>
          <a:stretch>
            <a:fillRect/>
          </a:stretch>
        </p:blipFill>
        <p:spPr>
          <a:xfrm>
            <a:off x="596900" y="692150"/>
            <a:ext cx="11811000" cy="8369300"/>
          </a:xfrm>
          <a:prstGeom prst="rect">
            <a:avLst/>
          </a:prstGeom>
          <a:ln w="88900">
            <a:miter lim="400000"/>
          </a:ln>
        </p:spPr>
      </p:pic>
      <p:pic>
        <p:nvPicPr>
          <p:cNvPr id="144" name="42CBF03E-1ADE-486E-A432-4B21BAA0D632-L0-001.jpeg"/>
          <p:cNvPicPr/>
          <p:nvPr/>
        </p:nvPicPr>
        <p:blipFill>
          <a:blip r:embed="rId4">
            <a:extLst/>
          </a:blip>
          <a:stretch>
            <a:fillRect/>
          </a:stretch>
        </p:blipFill>
        <p:spPr>
          <a:xfrm>
            <a:off x="236394" y="955493"/>
            <a:ext cx="12532011" cy="7842614"/>
          </a:xfrm>
          <a:prstGeom prst="rect">
            <a:avLst/>
          </a:prstGeom>
          <a:ln w="88900">
            <a:miter lim="400000"/>
          </a:ln>
        </p:spPr>
      </p:pic>
      <p:grpSp>
        <p:nvGrpSpPr>
          <p:cNvPr id="148" name="Group 148"/>
          <p:cNvGrpSpPr/>
          <p:nvPr/>
        </p:nvGrpSpPr>
        <p:grpSpPr>
          <a:xfrm>
            <a:off x="394712" y="296034"/>
            <a:ext cx="12215375" cy="9161531"/>
            <a:chOff x="0" y="0"/>
            <a:chExt cx="12215375" cy="9161531"/>
          </a:xfrm>
        </p:grpSpPr>
        <p:pic>
          <p:nvPicPr>
            <p:cNvPr id="145" name="3EC487A4-86FB-47AA-8284-954A1C20FBA8-L0-001.jpeg"/>
            <p:cNvPicPr/>
            <p:nvPr/>
          </p:nvPicPr>
          <p:blipFill>
            <a:blip r:embed="rId5">
              <a:extLst/>
            </a:blip>
            <a:stretch>
              <a:fillRect/>
            </a:stretch>
          </p:blipFill>
          <p:spPr>
            <a:xfrm>
              <a:off x="0" y="0"/>
              <a:ext cx="12215375" cy="9161531"/>
            </a:xfrm>
            <a:prstGeom prst="rect">
              <a:avLst/>
            </a:prstGeom>
            <a:ln w="88900" cap="flat">
              <a:noFill/>
              <a:miter lim="400000"/>
            </a:ln>
            <a:effectLst/>
          </p:spPr>
        </p:pic>
        <p:sp>
          <p:nvSpPr>
            <p:cNvPr id="146" name="Shape 146"/>
            <p:cNvSpPr/>
            <p:nvPr/>
          </p:nvSpPr>
          <p:spPr>
            <a:xfrm>
              <a:off x="10617199" y="8336485"/>
              <a:ext cx="1196893" cy="313664"/>
            </a:xfrm>
            <a:prstGeom prst="rect">
              <a:avLst/>
            </a:prstGeom>
            <a:solidFill>
              <a:srgbClr val="000000"/>
            </a:solidFill>
            <a:ln w="12700" cap="flat">
              <a:noFill/>
              <a:miter lim="400000"/>
            </a:ln>
            <a:effectLst>
              <a:outerShdw sx="100000" sy="100000" kx="0" ky="0" algn="b" rotWithShape="0" blurRad="63500" dist="0" dir="16200000">
                <a:srgbClr val="000000">
                  <a:alpha val="50000"/>
                </a:srgbClr>
              </a:outerShdw>
            </a:effectLst>
          </p:spPr>
          <p:txBody>
            <a:bodyPr wrap="square" lIns="0" tIns="0" rIns="0" bIns="0" numCol="1" anchor="ctr">
              <a:noAutofit/>
            </a:bodyPr>
            <a:lstStyle/>
            <a:p>
              <a:pPr lvl="0">
                <a:defRPr sz="3200">
                  <a:effectLst>
                    <a:outerShdw sx="100000" sy="100000" kx="0" ky="0" algn="b" rotWithShape="0" blurRad="63500" dist="25400" dir="2700000">
                      <a:srgbClr val="000000">
                        <a:alpha val="70000"/>
                      </a:srgbClr>
                    </a:outerShdw>
                  </a:effectLst>
                </a:defRPr>
              </a:pPr>
            </a:p>
          </p:txBody>
        </p:sp>
        <p:sp>
          <p:nvSpPr>
            <p:cNvPr id="147" name="Shape 147"/>
            <p:cNvSpPr/>
            <p:nvPr/>
          </p:nvSpPr>
          <p:spPr>
            <a:xfrm>
              <a:off x="11453376" y="85292"/>
              <a:ext cx="728629" cy="728630"/>
            </a:xfrm>
            <a:prstGeom prst="rect">
              <a:avLst/>
            </a:prstGeom>
            <a:solidFill>
              <a:srgbClr val="000000"/>
            </a:solidFill>
            <a:ln w="12700" cap="flat">
              <a:noFill/>
              <a:miter lim="400000"/>
            </a:ln>
            <a:effectLst>
              <a:outerShdw sx="100000" sy="100000" kx="0" ky="0" algn="b" rotWithShape="0" blurRad="63500" dist="0" dir="16200000">
                <a:srgbClr val="000000">
                  <a:alpha val="50000"/>
                </a:srgbClr>
              </a:outerShdw>
            </a:effectLst>
          </p:spPr>
          <p:txBody>
            <a:bodyPr wrap="square" lIns="0" tIns="0" rIns="0" bIns="0" numCol="1" anchor="ctr">
              <a:noAutofit/>
            </a:bodyPr>
            <a:lstStyle/>
            <a:p>
              <a:pPr lvl="0">
                <a:defRPr sz="3200">
                  <a:effectLst>
                    <a:outerShdw sx="100000" sy="100000" kx="0" ky="0" algn="b" rotWithShape="0" blurRad="63500" dist="25400" dir="2700000">
                      <a:srgbClr val="000000">
                        <a:alpha val="70000"/>
                      </a:srgbClr>
                    </a:outerShdw>
                  </a:effectLst>
                </a:defRPr>
              </a:pPr>
            </a:p>
          </p:txBody>
        </p:sp>
      </p:grpSp>
      <p:pic>
        <p:nvPicPr>
          <p:cNvPr id="149" name="C18BD31D-4AEF-4DE2-B346-6B5103536E95-L0-001.jpeg"/>
          <p:cNvPicPr/>
          <p:nvPr/>
        </p:nvPicPr>
        <p:blipFill>
          <a:blip r:embed="rId6">
            <a:extLst/>
          </a:blip>
          <a:stretch>
            <a:fillRect/>
          </a:stretch>
        </p:blipFill>
        <p:spPr>
          <a:xfrm>
            <a:off x="127000" y="625703"/>
            <a:ext cx="12750800" cy="8502194"/>
          </a:xfrm>
          <a:prstGeom prst="rect">
            <a:avLst/>
          </a:prstGeom>
          <a:ln w="889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5" grpId="1" fill="hold">
                                  <p:stCondLst>
                                    <p:cond delay="0"/>
                                  </p:stCondLst>
                                  <p:iterate type="el" backwards="0">
                                    <p:tmAbs val="0"/>
                                  </p:iterate>
                                  <p:childTnLst>
                                    <p:set>
                                      <p:cBhvr>
                                        <p:cTn id="6" fill="hold"/>
                                        <p:tgtEl>
                                          <p:spTgt spid="143"/>
                                        </p:tgtEl>
                                        <p:attrNameLst>
                                          <p:attrName>style.visibility</p:attrName>
                                        </p:attrNameLst>
                                      </p:cBhvr>
                                      <p:to>
                                        <p:strVal val="visible"/>
                                      </p:to>
                                    </p:set>
                                    <p:anim calcmode="lin" valueType="num">
                                      <p:cBhvr>
                                        <p:cTn id="7" dur="1000" fill="hold"/>
                                        <p:tgtEl>
                                          <p:spTgt spid="143"/>
                                        </p:tgtEl>
                                        <p:attrNameLst>
                                          <p:attrName>ppt_w</p:attrName>
                                        </p:attrNameLst>
                                      </p:cBhvr>
                                      <p:tavLst>
                                        <p:tav tm="0">
                                          <p:val>
                                            <p:fltVal val="0"/>
                                          </p:val>
                                        </p:tav>
                                        <p:tav tm="100000">
                                          <p:val>
                                            <p:strVal val="#ppt_w"/>
                                          </p:val>
                                        </p:tav>
                                      </p:tavLst>
                                    </p:anim>
                                    <p:anim calcmode="lin" valueType="num">
                                      <p:cBhvr>
                                        <p:cTn id="8" dur="1000" fill="hold"/>
                                        <p:tgtEl>
                                          <p:spTgt spid="143"/>
                                        </p:tgtEl>
                                        <p:attrNameLst>
                                          <p:attrName>ppt_h</p:attrName>
                                        </p:attrNameLst>
                                      </p:cBhvr>
                                      <p:tavLst>
                                        <p:tav tm="0">
                                          <p:val>
                                            <p:fltVal val="0"/>
                                          </p:val>
                                        </p:tav>
                                        <p:tav tm="100000">
                                          <p:val>
                                            <p:strVal val="#ppt_h"/>
                                          </p:val>
                                        </p:tav>
                                      </p:tavLst>
                                    </p:anim>
                                    <p:anim calcmode="lin" valueType="num">
                                      <p:cBhvr>
                                        <p:cTn id="9" dur="1000" fill="hold"/>
                                        <p:tgtEl>
                                          <p:spTgt spid="14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5" grpId="2" fill="hold">
                                  <p:stCondLst>
                                    <p:cond delay="0"/>
                                  </p:stCondLst>
                                  <p:iterate type="el" backwards="0">
                                    <p:tmAbs val="0"/>
                                  </p:iterate>
                                  <p:childTnLst>
                                    <p:set>
                                      <p:cBhvr>
                                        <p:cTn id="14" fill="hold"/>
                                        <p:tgtEl>
                                          <p:spTgt spid="144"/>
                                        </p:tgtEl>
                                        <p:attrNameLst>
                                          <p:attrName>style.visibility</p:attrName>
                                        </p:attrNameLst>
                                      </p:cBhvr>
                                      <p:to>
                                        <p:strVal val="visible"/>
                                      </p:to>
                                    </p:set>
                                    <p:anim calcmode="lin" valueType="num">
                                      <p:cBhvr>
                                        <p:cTn id="15" dur="1000" fill="hold"/>
                                        <p:tgtEl>
                                          <p:spTgt spid="144"/>
                                        </p:tgtEl>
                                        <p:attrNameLst>
                                          <p:attrName>ppt_w</p:attrName>
                                        </p:attrNameLst>
                                      </p:cBhvr>
                                      <p:tavLst>
                                        <p:tav tm="0">
                                          <p:val>
                                            <p:fltVal val="0"/>
                                          </p:val>
                                        </p:tav>
                                        <p:tav tm="100000">
                                          <p:val>
                                            <p:strVal val="#ppt_w"/>
                                          </p:val>
                                        </p:tav>
                                      </p:tavLst>
                                    </p:anim>
                                    <p:anim calcmode="lin" valueType="num">
                                      <p:cBhvr>
                                        <p:cTn id="16" dur="1000" fill="hold"/>
                                        <p:tgtEl>
                                          <p:spTgt spid="144"/>
                                        </p:tgtEl>
                                        <p:attrNameLst>
                                          <p:attrName>ppt_h</p:attrName>
                                        </p:attrNameLst>
                                      </p:cBhvr>
                                      <p:tavLst>
                                        <p:tav tm="0">
                                          <p:val>
                                            <p:fltVal val="0"/>
                                          </p:val>
                                        </p:tav>
                                        <p:tav tm="100000">
                                          <p:val>
                                            <p:strVal val="#ppt_h"/>
                                          </p:val>
                                        </p:tav>
                                      </p:tavLst>
                                    </p:anim>
                                    <p:anim calcmode="lin" valueType="num">
                                      <p:cBhvr>
                                        <p:cTn id="17" dur="1000" fill="hold"/>
                                        <p:tgtEl>
                                          <p:spTgt spid="14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5" grpId="3" fill="hold">
                                  <p:stCondLst>
                                    <p:cond delay="0"/>
                                  </p:stCondLst>
                                  <p:iterate type="el" backwards="0">
                                    <p:tmAbs val="0"/>
                                  </p:iterate>
                                  <p:childTnLst>
                                    <p:set>
                                      <p:cBhvr>
                                        <p:cTn id="22" fill="hold"/>
                                        <p:tgtEl>
                                          <p:spTgt spid="148"/>
                                        </p:tgtEl>
                                        <p:attrNameLst>
                                          <p:attrName>style.visibility</p:attrName>
                                        </p:attrNameLst>
                                      </p:cBhvr>
                                      <p:to>
                                        <p:strVal val="visible"/>
                                      </p:to>
                                    </p:set>
                                    <p:anim calcmode="lin" valueType="num">
                                      <p:cBhvr>
                                        <p:cTn id="23" dur="1000" fill="hold"/>
                                        <p:tgtEl>
                                          <p:spTgt spid="148"/>
                                        </p:tgtEl>
                                        <p:attrNameLst>
                                          <p:attrName>ppt_w</p:attrName>
                                        </p:attrNameLst>
                                      </p:cBhvr>
                                      <p:tavLst>
                                        <p:tav tm="0">
                                          <p:val>
                                            <p:fltVal val="0"/>
                                          </p:val>
                                        </p:tav>
                                        <p:tav tm="100000">
                                          <p:val>
                                            <p:strVal val="#ppt_w"/>
                                          </p:val>
                                        </p:tav>
                                      </p:tavLst>
                                    </p:anim>
                                    <p:anim calcmode="lin" valueType="num">
                                      <p:cBhvr>
                                        <p:cTn id="24" dur="1000" fill="hold"/>
                                        <p:tgtEl>
                                          <p:spTgt spid="148"/>
                                        </p:tgtEl>
                                        <p:attrNameLst>
                                          <p:attrName>ppt_h</p:attrName>
                                        </p:attrNameLst>
                                      </p:cBhvr>
                                      <p:tavLst>
                                        <p:tav tm="0">
                                          <p:val>
                                            <p:fltVal val="0"/>
                                          </p:val>
                                        </p:tav>
                                        <p:tav tm="100000">
                                          <p:val>
                                            <p:strVal val="#ppt_h"/>
                                          </p:val>
                                        </p:tav>
                                      </p:tavLst>
                                    </p:anim>
                                    <p:anim calcmode="lin" valueType="num">
                                      <p:cBhvr>
                                        <p:cTn id="25" dur="1000" fill="hold"/>
                                        <p:tgtEl>
                                          <p:spTgt spid="14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5" grpId="4" fill="hold">
                                  <p:stCondLst>
                                    <p:cond delay="0"/>
                                  </p:stCondLst>
                                  <p:iterate type="el" backwards="0">
                                    <p:tmAbs val="0"/>
                                  </p:iterate>
                                  <p:childTnLst>
                                    <p:set>
                                      <p:cBhvr>
                                        <p:cTn id="30" fill="hold"/>
                                        <p:tgtEl>
                                          <p:spTgt spid="149"/>
                                        </p:tgtEl>
                                        <p:attrNameLst>
                                          <p:attrName>style.visibility</p:attrName>
                                        </p:attrNameLst>
                                      </p:cBhvr>
                                      <p:to>
                                        <p:strVal val="visible"/>
                                      </p:to>
                                    </p:set>
                                    <p:anim calcmode="lin" valueType="num">
                                      <p:cBhvr>
                                        <p:cTn id="31" dur="1000" fill="hold"/>
                                        <p:tgtEl>
                                          <p:spTgt spid="149"/>
                                        </p:tgtEl>
                                        <p:attrNameLst>
                                          <p:attrName>ppt_w</p:attrName>
                                        </p:attrNameLst>
                                      </p:cBhvr>
                                      <p:tavLst>
                                        <p:tav tm="0">
                                          <p:val>
                                            <p:fltVal val="0"/>
                                          </p:val>
                                        </p:tav>
                                        <p:tav tm="100000">
                                          <p:val>
                                            <p:strVal val="#ppt_w"/>
                                          </p:val>
                                        </p:tav>
                                      </p:tavLst>
                                    </p:anim>
                                    <p:anim calcmode="lin" valueType="num">
                                      <p:cBhvr>
                                        <p:cTn id="32" dur="1000" fill="hold"/>
                                        <p:tgtEl>
                                          <p:spTgt spid="149"/>
                                        </p:tgtEl>
                                        <p:attrNameLst>
                                          <p:attrName>ppt_h</p:attrName>
                                        </p:attrNameLst>
                                      </p:cBhvr>
                                      <p:tavLst>
                                        <p:tav tm="0">
                                          <p:val>
                                            <p:fltVal val="0"/>
                                          </p:val>
                                        </p:tav>
                                        <p:tav tm="100000">
                                          <p:val>
                                            <p:strVal val="#ppt_h"/>
                                          </p:val>
                                        </p:tav>
                                      </p:tavLst>
                                    </p:anim>
                                    <p:anim calcmode="lin" valueType="num">
                                      <p:cBhvr>
                                        <p:cTn id="33" dur="1000" fill="hold"/>
                                        <p:tgtEl>
                                          <p:spTgt spid="14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4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9" grpId="4"/>
      <p:bldP build="whole" bldLvl="1" animBg="1" rev="0" advAuto="0" spid="148" grpId="3"/>
      <p:bldP build="whole" bldLvl="1" animBg="1" rev="0" advAuto="0" spid="143" grpId="1"/>
      <p:bldP build="whole" bldLvl="1" animBg="1" rev="0" advAuto="0" spid="144" grpId="2"/>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title"/>
          </p:nvPr>
        </p:nvSpPr>
        <p:spPr>
          <a:xfrm>
            <a:off x="1270000" y="-78401"/>
            <a:ext cx="10464800" cy="1504489"/>
          </a:xfrm>
          <a:prstGeom prst="rect">
            <a:avLst/>
          </a:prstGeom>
        </p:spPr>
        <p:txBody>
          <a:bodyPr/>
          <a:lstStyle>
            <a:lvl1pPr>
              <a:defRPr u="sng"/>
            </a:lvl1pPr>
          </a:lstStyle>
          <a:p>
            <a:pPr lvl="0">
              <a:defRPr sz="1800" u="none">
                <a:solidFill>
                  <a:srgbClr val="000000"/>
                </a:solidFill>
              </a:defRPr>
            </a:pPr>
            <a:r>
              <a:rPr sz="7200" u="sng">
                <a:solidFill>
                  <a:srgbClr val="FFFFFF"/>
                </a:solidFill>
              </a:rPr>
              <a:t>Weaponry</a:t>
            </a:r>
          </a:p>
        </p:txBody>
      </p:sp>
      <p:grpSp>
        <p:nvGrpSpPr>
          <p:cNvPr id="156" name="Group 156"/>
          <p:cNvGrpSpPr/>
          <p:nvPr/>
        </p:nvGrpSpPr>
        <p:grpSpPr>
          <a:xfrm>
            <a:off x="177115" y="1476435"/>
            <a:ext cx="7899401" cy="3383799"/>
            <a:chOff x="-139700" y="-450098"/>
            <a:chExt cx="7899400" cy="3383798"/>
          </a:xfrm>
        </p:grpSpPr>
        <p:pic>
          <p:nvPicPr>
            <p:cNvPr id="155" name="9D4F9ED3-AE0D-4B19-B5FE-762D8853F38D-L0-001.jpeg"/>
            <p:cNvPicPr/>
            <p:nvPr/>
          </p:nvPicPr>
          <p:blipFill>
            <a:blip r:embed="rId2">
              <a:extLst/>
            </a:blip>
            <a:stretch>
              <a:fillRect/>
            </a:stretch>
          </p:blipFill>
          <p:spPr>
            <a:xfrm>
              <a:off x="0" y="0"/>
              <a:ext cx="7620000" cy="2794000"/>
            </a:xfrm>
            <a:prstGeom prst="rect">
              <a:avLst/>
            </a:prstGeom>
            <a:ln>
              <a:noFill/>
            </a:ln>
            <a:effectLst/>
          </p:spPr>
        </p:pic>
        <p:pic>
          <p:nvPicPr>
            <p:cNvPr id="154" name=""/>
            <p:cNvPicPr/>
            <p:nvPr/>
          </p:nvPicPr>
          <p:blipFill>
            <a:blip r:embed="rId3">
              <a:extLst/>
            </a:blip>
            <a:stretch>
              <a:fillRect/>
            </a:stretch>
          </p:blipFill>
          <p:spPr>
            <a:xfrm>
              <a:off x="-139700" y="-450099"/>
              <a:ext cx="7899400" cy="3383799"/>
            </a:xfrm>
            <a:prstGeom prst="rect">
              <a:avLst/>
            </a:prstGeom>
            <a:effectLst/>
          </p:spPr>
        </p:pic>
      </p:grpSp>
      <p:pic>
        <p:nvPicPr>
          <p:cNvPr id="157" name=""/>
          <p:cNvPicPr/>
          <p:nvPr/>
        </p:nvPicPr>
        <p:blipFill>
          <a:blip r:embed="rId4">
            <a:extLst/>
          </a:blip>
          <a:stretch>
            <a:fillRect/>
          </a:stretch>
        </p:blipFill>
        <p:spPr>
          <a:xfrm>
            <a:off x="6075567" y="5017178"/>
            <a:ext cx="6468243" cy="4677726"/>
          </a:xfrm>
          <a:prstGeom prst="rect">
            <a:avLst/>
          </a:prstGeom>
        </p:spPr>
      </p:pic>
      <p:sp>
        <p:nvSpPr>
          <p:cNvPr id="158" name="Shape 158"/>
          <p:cNvSpPr/>
          <p:nvPr/>
        </p:nvSpPr>
        <p:spPr>
          <a:xfrm>
            <a:off x="9003989" y="2522879"/>
            <a:ext cx="2945892" cy="13975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a:solidFill>
                  <a:srgbClr val="A2110D"/>
                </a:solidFill>
                <a:latin typeface="Noteworthy Bold"/>
                <a:ea typeface="Noteworthy Bold"/>
                <a:cs typeface="Noteworthy Bold"/>
                <a:sym typeface="Noteworthy Bold"/>
              </a:defRPr>
            </a:lvl1pPr>
          </a:lstStyle>
          <a:p>
            <a:pPr lvl="0">
              <a:defRPr sz="1800">
                <a:solidFill>
                  <a:srgbClr val="000000"/>
                </a:solidFill>
              </a:defRPr>
            </a:pPr>
            <a:r>
              <a:rPr sz="6400">
                <a:solidFill>
                  <a:srgbClr val="A2110D"/>
                </a:solidFill>
              </a:rPr>
              <a:t>Scimitar</a:t>
            </a:r>
          </a:p>
        </p:txBody>
      </p:sp>
      <p:sp>
        <p:nvSpPr>
          <p:cNvPr id="159" name="Shape 159"/>
          <p:cNvSpPr/>
          <p:nvPr/>
        </p:nvSpPr>
        <p:spPr>
          <a:xfrm>
            <a:off x="11011912" y="8632520"/>
            <a:ext cx="1196893" cy="313663"/>
          </a:xfrm>
          <a:prstGeom prst="rect">
            <a:avLst/>
          </a:prstGeom>
          <a:solidFill/>
          <a:ln w="12700">
            <a:miter lim="400000"/>
          </a:ln>
          <a:effectLst>
            <a:outerShdw sx="100000" sy="100000" kx="0" ky="0" algn="b" rotWithShape="0" blurRad="63500" dist="0" dir="16200000">
              <a:srgbClr val="000000">
                <a:alpha val="50000"/>
              </a:srgbClr>
            </a:outerShdw>
          </a:effectLst>
        </p:spPr>
        <p:txBody>
          <a:bodyPr lIns="0" tIns="0" rIns="0" bIns="0" anchor="ctr"/>
          <a:lstStyle/>
          <a:p>
            <a:pPr lvl="0">
              <a:defRPr sz="3200">
                <a:effectLst>
                  <a:outerShdw sx="100000" sy="100000" kx="0" ky="0" algn="b" rotWithShape="0" blurRad="63500" dist="25400" dir="2700000">
                    <a:srgbClr val="000000">
                      <a:alpha val="70000"/>
                    </a:srgbClr>
                  </a:outerShdw>
                </a:effectLst>
              </a:defRPr>
            </a:pPr>
          </a:p>
        </p:txBody>
      </p:sp>
      <p:sp>
        <p:nvSpPr>
          <p:cNvPr id="160" name="Shape 160"/>
          <p:cNvSpPr/>
          <p:nvPr/>
        </p:nvSpPr>
        <p:spPr>
          <a:xfrm>
            <a:off x="465706" y="6469567"/>
            <a:ext cx="4999934" cy="17729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76250" indent="-476250" algn="l">
              <a:buSzPct val="100000"/>
              <a:buChar char="-"/>
              <a:defRPr sz="3000"/>
            </a:lvl1pPr>
          </a:lstStyle>
          <a:p>
            <a:pPr lvl="0">
              <a:defRPr sz="1800">
                <a:solidFill>
                  <a:srgbClr val="000000"/>
                </a:solidFill>
              </a:defRPr>
            </a:pPr>
            <a:r>
              <a:rPr sz="3000">
                <a:solidFill>
                  <a:srgbClr val="FFFFFF"/>
                </a:solidFill>
              </a:rPr>
              <a:t>Surpassed in quality by only the Japanese katana</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160"/>
                                        </p:tgtEl>
                                        <p:attrNameLst>
                                          <p:attrName>style.visibility</p:attrName>
                                        </p:attrNameLst>
                                      </p:cBhvr>
                                      <p:to>
                                        <p:strVal val="visible"/>
                                      </p:to>
                                    </p:set>
                                    <p:anim calcmode="lin" valueType="num">
                                      <p:cBhvr>
                                        <p:cTn id="7" dur="1000" fill="hold"/>
                                        <p:tgtEl>
                                          <p:spTgt spid="160"/>
                                        </p:tgtEl>
                                        <p:attrNameLst>
                                          <p:attrName>ppt_x</p:attrName>
                                        </p:attrNameLst>
                                      </p:cBhvr>
                                      <p:tavLst>
                                        <p:tav tm="0">
                                          <p:val>
                                            <p:strVal val="0-#ppt_w/2"/>
                                          </p:val>
                                        </p:tav>
                                        <p:tav tm="100000">
                                          <p:val>
                                            <p:strVal val="#ppt_x"/>
                                          </p:val>
                                        </p:tav>
                                      </p:tavLst>
                                    </p:anim>
                                    <p:anim calcmode="lin" valueType="num">
                                      <p:cBhvr>
                                        <p:cTn id="8" dur="1000" fill="hold"/>
                                        <p:tgtEl>
                                          <p:spTgt spid="1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title"/>
          </p:nvPr>
        </p:nvSpPr>
        <p:spPr>
          <a:xfrm>
            <a:off x="1270000" y="-78401"/>
            <a:ext cx="10464800" cy="1504489"/>
          </a:xfrm>
          <a:prstGeom prst="rect">
            <a:avLst/>
          </a:prstGeom>
        </p:spPr>
        <p:txBody>
          <a:bodyPr/>
          <a:lstStyle>
            <a:lvl1pPr defTabSz="388620">
              <a:defRPr sz="6120" u="sng"/>
            </a:lvl1pPr>
          </a:lstStyle>
          <a:p>
            <a:pPr lvl="0">
              <a:defRPr sz="1800" u="none">
                <a:solidFill>
                  <a:srgbClr val="000000"/>
                </a:solidFill>
              </a:defRPr>
            </a:pPr>
            <a:r>
              <a:rPr sz="6120" u="sng">
                <a:solidFill>
                  <a:srgbClr val="FFFFFF"/>
                </a:solidFill>
              </a:rPr>
              <a:t>Composite recurve bow</a:t>
            </a:r>
          </a:p>
        </p:txBody>
      </p:sp>
      <p:pic>
        <p:nvPicPr>
          <p:cNvPr id="163" name="02324D31-74FD-4161-9DAD-93596ED0646C-L0-001.jpeg"/>
          <p:cNvPicPr/>
          <p:nvPr/>
        </p:nvPicPr>
        <p:blipFill>
          <a:blip r:embed="rId3">
            <a:extLst/>
          </a:blip>
          <a:srcRect l="0" t="0" r="0" b="10073"/>
          <a:stretch>
            <a:fillRect/>
          </a:stretch>
        </p:blipFill>
        <p:spPr>
          <a:xfrm>
            <a:off x="1789509" y="1773857"/>
            <a:ext cx="9425613" cy="6457150"/>
          </a:xfrm>
          <a:prstGeom prst="rect">
            <a:avLst/>
          </a:prstGeom>
          <a:ln w="889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0" name="D678EBAD-8E4C-4E36-B52E-2C9989FD5C5A-L0-001.jpeg"/>
          <p:cNvPicPr/>
          <p:nvPr/>
        </p:nvPicPr>
        <p:blipFill>
          <a:blip r:embed="rId2">
            <a:extLst/>
          </a:blip>
          <a:stretch>
            <a:fillRect/>
          </a:stretch>
        </p:blipFill>
        <p:spPr>
          <a:xfrm>
            <a:off x="7661639" y="2259093"/>
            <a:ext cx="4997509" cy="3334276"/>
          </a:xfrm>
          <a:prstGeom prst="rect">
            <a:avLst/>
          </a:prstGeom>
          <a:ln w="88900">
            <a:miter lim="400000"/>
          </a:ln>
        </p:spPr>
      </p:pic>
      <p:pic>
        <p:nvPicPr>
          <p:cNvPr id="51" name="F79E3CD9-B399-41A3-BD40-80278643E5D6-L0-001.png"/>
          <p:cNvPicPr/>
          <p:nvPr/>
        </p:nvPicPr>
        <p:blipFill>
          <a:blip r:embed="rId3">
            <a:extLst/>
          </a:blip>
          <a:stretch>
            <a:fillRect/>
          </a:stretch>
        </p:blipFill>
        <p:spPr>
          <a:xfrm>
            <a:off x="7683187" y="3927466"/>
            <a:ext cx="4954414" cy="3652293"/>
          </a:xfrm>
          <a:prstGeom prst="rect">
            <a:avLst/>
          </a:prstGeom>
          <a:ln w="88900">
            <a:miter lim="400000"/>
          </a:ln>
        </p:spPr>
      </p:pic>
      <p:sp>
        <p:nvSpPr>
          <p:cNvPr id="52" name="Shape 52"/>
          <p:cNvSpPr/>
          <p:nvPr>
            <p:ph type="title"/>
          </p:nvPr>
        </p:nvSpPr>
        <p:spPr>
          <a:xfrm>
            <a:off x="763665" y="73106"/>
            <a:ext cx="11477469" cy="1413122"/>
          </a:xfrm>
          <a:prstGeom prst="rect">
            <a:avLst/>
          </a:prstGeom>
        </p:spPr>
        <p:txBody>
          <a:bodyPr anchor="b"/>
          <a:lstStyle>
            <a:lvl1pPr>
              <a:defRPr u="sng"/>
            </a:lvl1pPr>
          </a:lstStyle>
          <a:p>
            <a:pPr lvl="0">
              <a:defRPr sz="1800" u="none">
                <a:solidFill>
                  <a:srgbClr val="000000"/>
                </a:solidFill>
              </a:defRPr>
            </a:pPr>
            <a:r>
              <a:rPr sz="7200" u="sng">
                <a:solidFill>
                  <a:srgbClr val="FFFFFF"/>
                </a:solidFill>
              </a:rPr>
              <a:t>Astronomy</a:t>
            </a:r>
          </a:p>
        </p:txBody>
      </p:sp>
      <p:sp>
        <p:nvSpPr>
          <p:cNvPr id="53" name="Shape 53"/>
          <p:cNvSpPr/>
          <p:nvPr/>
        </p:nvSpPr>
        <p:spPr>
          <a:xfrm>
            <a:off x="258699" y="2062515"/>
            <a:ext cx="5241561" cy="918208"/>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defRPr sz="5000" u="sng"/>
            </a:lvl1pPr>
          </a:lstStyle>
          <a:p>
            <a:pPr lvl="0">
              <a:defRPr sz="1800" u="none">
                <a:solidFill>
                  <a:srgbClr val="000000"/>
                </a:solidFill>
              </a:defRPr>
            </a:pPr>
            <a:r>
              <a:rPr sz="5000" u="sng">
                <a:solidFill>
                  <a:srgbClr val="FFFFFF"/>
                </a:solidFill>
              </a:rPr>
              <a:t>Astrolabe</a:t>
            </a:r>
          </a:p>
        </p:txBody>
      </p:sp>
      <p:sp>
        <p:nvSpPr>
          <p:cNvPr id="54" name="Shape 54"/>
          <p:cNvSpPr/>
          <p:nvPr/>
        </p:nvSpPr>
        <p:spPr>
          <a:xfrm>
            <a:off x="258699" y="2812499"/>
            <a:ext cx="5241561" cy="918208"/>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marL="500062" indent="-500062" algn="l" defTabSz="288036">
              <a:buSzPct val="100000"/>
              <a:buChar char="-"/>
              <a:defRPr sz="3150"/>
            </a:lvl1pPr>
          </a:lstStyle>
          <a:p>
            <a:pPr lvl="0">
              <a:defRPr sz="1800">
                <a:solidFill>
                  <a:srgbClr val="000000"/>
                </a:solidFill>
              </a:defRPr>
            </a:pPr>
            <a:r>
              <a:rPr sz="3150">
                <a:solidFill>
                  <a:srgbClr val="FFFFFF"/>
                </a:solidFill>
              </a:rPr>
              <a:t>Invented by Greeks</a:t>
            </a:r>
          </a:p>
        </p:txBody>
      </p:sp>
      <p:sp>
        <p:nvSpPr>
          <p:cNvPr id="55" name="Shape 55"/>
          <p:cNvSpPr/>
          <p:nvPr/>
        </p:nvSpPr>
        <p:spPr>
          <a:xfrm>
            <a:off x="262505" y="3806133"/>
            <a:ext cx="5873529" cy="1352209"/>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marL="484187" indent="-484187" algn="l" defTabSz="278892">
              <a:buSzPct val="100000"/>
              <a:buChar char="-"/>
              <a:defRPr sz="3050"/>
            </a:lvl1pPr>
          </a:lstStyle>
          <a:p>
            <a:pPr lvl="0">
              <a:defRPr sz="1800">
                <a:solidFill>
                  <a:srgbClr val="000000"/>
                </a:solidFill>
              </a:defRPr>
            </a:pPr>
            <a:r>
              <a:rPr sz="3050">
                <a:solidFill>
                  <a:srgbClr val="FFFFFF"/>
                </a:solidFill>
              </a:rPr>
              <a:t>Muslims added angular scales and circles</a:t>
            </a:r>
          </a:p>
        </p:txBody>
      </p:sp>
      <p:pic>
        <p:nvPicPr>
          <p:cNvPr id="56" name="4A5F5ED6-95F7-4757-9313-1FDB3DBCA5BD-L0-001.png"/>
          <p:cNvPicPr/>
          <p:nvPr/>
        </p:nvPicPr>
        <p:blipFill>
          <a:blip r:embed="rId4">
            <a:extLst/>
          </a:blip>
          <a:stretch>
            <a:fillRect/>
          </a:stretch>
        </p:blipFill>
        <p:spPr>
          <a:xfrm>
            <a:off x="7681861" y="5696198"/>
            <a:ext cx="4957066" cy="3414138"/>
          </a:xfrm>
          <a:prstGeom prst="rect">
            <a:avLst/>
          </a:prstGeom>
          <a:ln w="88900">
            <a:miter lim="400000"/>
          </a:ln>
        </p:spPr>
      </p:pic>
      <p:sp>
        <p:nvSpPr>
          <p:cNvPr id="57" name="Shape 57"/>
          <p:cNvSpPr/>
          <p:nvPr/>
        </p:nvSpPr>
        <p:spPr>
          <a:xfrm>
            <a:off x="262506" y="5056979"/>
            <a:ext cx="6634933" cy="2631369"/>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marL="523875" indent="-523875" algn="l" defTabSz="301752">
              <a:buSzPct val="100000"/>
              <a:buChar char="-"/>
              <a:defRPr sz="3300"/>
            </a:lvl1pPr>
          </a:lstStyle>
          <a:p>
            <a:pPr lvl="0">
              <a:defRPr sz="1800">
                <a:solidFill>
                  <a:srgbClr val="000000"/>
                </a:solidFill>
              </a:defRPr>
            </a:pPr>
            <a:r>
              <a:rPr sz="3300">
                <a:solidFill>
                  <a:srgbClr val="FFFFFF"/>
                </a:solidFill>
              </a:rPr>
              <a:t>Had 1000 uses in astronomy, astrology, navigation, surveying, timekeeping</a:t>
            </a:r>
          </a:p>
        </p:txBody>
      </p:sp>
      <p:sp>
        <p:nvSpPr>
          <p:cNvPr id="58" name="Shape 58"/>
          <p:cNvSpPr/>
          <p:nvPr/>
        </p:nvSpPr>
        <p:spPr>
          <a:xfrm>
            <a:off x="319611" y="7657475"/>
            <a:ext cx="6520722" cy="181666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marL="476250" indent="-476250" algn="l" defTabSz="274320">
              <a:buSzPct val="100000"/>
              <a:buChar char="-"/>
              <a:defRPr sz="3000"/>
            </a:lvl1pPr>
          </a:lstStyle>
          <a:p>
            <a:pPr lvl="0">
              <a:defRPr sz="1800">
                <a:solidFill>
                  <a:srgbClr val="000000"/>
                </a:solidFill>
              </a:defRPr>
            </a:pPr>
            <a:r>
              <a:rPr sz="3000">
                <a:solidFill>
                  <a:srgbClr val="FFFFFF"/>
                </a:solidFill>
              </a:rPr>
              <a:t>Helped in finding the direction to Mecca and prayer times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55"/>
                                        </p:tgtEl>
                                        <p:attrNameLst>
                                          <p:attrName>style.visibility</p:attrName>
                                        </p:attrNameLst>
                                      </p:cBhvr>
                                      <p:to>
                                        <p:strVal val="visible"/>
                                      </p:to>
                                    </p:set>
                                  </p:childTnLst>
                                </p:cTn>
                              </p:par>
                            </p:childTnLst>
                          </p:cTn>
                        </p:par>
                        <p:par>
                          <p:cTn id="11" fill="hold">
                            <p:stCondLst>
                              <p:cond delay="0"/>
                            </p:stCondLst>
                            <p:childTnLst>
                              <p:par>
                                <p:cTn id="12" nodeType="afterEffect" presetClass="entr" presetSubtype="0" presetID="1" grpId="3" fill="hold">
                                  <p:stCondLst>
                                    <p:cond delay="0"/>
                                  </p:stCondLst>
                                  <p:iterate type="el" backwards="0">
                                    <p:tmAbs val="0"/>
                                  </p:iterate>
                                  <p:childTnLst>
                                    <p:set>
                                      <p:cBhvr>
                                        <p:cTn id="13" fill="hold"/>
                                        <p:tgtEl>
                                          <p:spTgt spid="5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nodeType="clickEffect" presetClass="entr" presetSubtype="0" presetID="1" grpId="4" fill="hold">
                                  <p:stCondLst>
                                    <p:cond delay="0"/>
                                  </p:stCondLst>
                                  <p:iterate type="el" backwards="0">
                                    <p:tmAbs val="0"/>
                                  </p:iterate>
                                  <p:childTnLst>
                                    <p:set>
                                      <p:cBhvr>
                                        <p:cTn id="17" fill="hold"/>
                                        <p:tgtEl>
                                          <p:spTgt spid="57"/>
                                        </p:tgtEl>
                                        <p:attrNameLst>
                                          <p:attrName>style.visibility</p:attrName>
                                        </p:attrNameLst>
                                      </p:cBhvr>
                                      <p:to>
                                        <p:strVal val="visible"/>
                                      </p:to>
                                    </p:set>
                                  </p:childTnLst>
                                </p:cTn>
                              </p:par>
                            </p:childTnLst>
                          </p:cTn>
                        </p:par>
                        <p:par>
                          <p:cTn id="18" fill="hold">
                            <p:stCondLst>
                              <p:cond delay="0"/>
                            </p:stCondLst>
                            <p:childTnLst>
                              <p:par>
                                <p:cTn id="19" nodeType="afterEffect" presetClass="entr" presetSubtype="0" presetID="1" grpId="5" fill="hold">
                                  <p:stCondLst>
                                    <p:cond delay="0"/>
                                  </p:stCondLst>
                                  <p:iterate type="el" backwards="0">
                                    <p:tmAbs val="0"/>
                                  </p:iterate>
                                  <p:childTnLst>
                                    <p:set>
                                      <p:cBhvr>
                                        <p:cTn id="20" fill="hold"/>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6" fill="hold">
                                  <p:stCondLst>
                                    <p:cond delay="0"/>
                                  </p:stCondLst>
                                  <p:iterate type="el" backwards="0">
                                    <p:tmAbs val="0"/>
                                  </p:iterate>
                                  <p:childTnLst>
                                    <p:set>
                                      <p:cBhvr>
                                        <p:cTn id="24" fill="hold"/>
                                        <p:tgtEl>
                                          <p:spTgt spid="58"/>
                                        </p:tgtEl>
                                        <p:attrNameLst>
                                          <p:attrName>style.visibility</p:attrName>
                                        </p:attrNameLst>
                                      </p:cBhvr>
                                      <p:to>
                                        <p:strVal val="visible"/>
                                      </p:to>
                                    </p:set>
                                  </p:childTnLst>
                                </p:cTn>
                              </p:par>
                            </p:childTnLst>
                          </p:cTn>
                        </p:par>
                        <p:par>
                          <p:cTn id="25" fill="hold">
                            <p:stCondLst>
                              <p:cond delay="0"/>
                            </p:stCondLst>
                            <p:childTnLst>
                              <p:par>
                                <p:cTn id="26" nodeType="afterEffect" presetClass="entr" presetSubtype="0" presetID="1" grpId="7" fill="hold">
                                  <p:stCondLst>
                                    <p:cond delay="0"/>
                                  </p:stCondLst>
                                  <p:iterate type="el" backwards="0">
                                    <p:tmAbs val="0"/>
                                  </p:iterate>
                                  <p:childTnLst>
                                    <p:set>
                                      <p:cBhvr>
                                        <p:cTn id="27" fill="hold"/>
                                        <p:tgtEl>
                                          <p:spTgt spid="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 grpId="1"/>
      <p:bldP build="whole" bldLvl="1" animBg="1" rev="0" advAuto="0" spid="56" grpId="7"/>
      <p:bldP build="whole" bldLvl="1" animBg="1" rev="0" advAuto="0" spid="57" grpId="4"/>
      <p:bldP build="whole" bldLvl="1" animBg="1" rev="0" advAuto="0" spid="51" grpId="5"/>
      <p:bldP build="whole" bldLvl="1" animBg="1" rev="0" advAuto="0" spid="58" grpId="6"/>
      <p:bldP build="whole" bldLvl="1" animBg="1" rev="0" advAuto="0" spid="50" grpId="3"/>
      <p:bldP build="whole" bldLvl="1" animBg="1" rev="0" advAuto="0" spid="55" grpId="2"/>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 name="Shape 60"/>
          <p:cNvSpPr/>
          <p:nvPr>
            <p:ph type="title"/>
          </p:nvPr>
        </p:nvSpPr>
        <p:spPr>
          <a:xfrm>
            <a:off x="181190" y="10142"/>
            <a:ext cx="12642420" cy="1748139"/>
          </a:xfrm>
          <a:prstGeom prst="rect">
            <a:avLst/>
          </a:prstGeom>
        </p:spPr>
        <p:txBody>
          <a:bodyPr/>
          <a:lstStyle>
            <a:lvl1pPr>
              <a:defRPr u="sng"/>
            </a:lvl1pPr>
          </a:lstStyle>
          <a:p>
            <a:pPr lvl="0">
              <a:defRPr sz="1800" u="none">
                <a:solidFill>
                  <a:srgbClr val="000000"/>
                </a:solidFill>
              </a:defRPr>
            </a:pPr>
            <a:r>
              <a:rPr sz="7200" u="sng">
                <a:solidFill>
                  <a:srgbClr val="FFFFFF"/>
                </a:solidFill>
              </a:rPr>
              <a:t>Maragheh Observatory</a:t>
            </a:r>
          </a:p>
        </p:txBody>
      </p:sp>
      <p:pic>
        <p:nvPicPr>
          <p:cNvPr id="61" name="41643FC0-8BF2-4B5D-B810-8CB5C4AB248D-L0-001.jpeg"/>
          <p:cNvPicPr/>
          <p:nvPr/>
        </p:nvPicPr>
        <p:blipFill>
          <a:blip r:embed="rId3">
            <a:extLst/>
          </a:blip>
          <a:stretch>
            <a:fillRect/>
          </a:stretch>
        </p:blipFill>
        <p:spPr>
          <a:xfrm>
            <a:off x="6196514" y="5171487"/>
            <a:ext cx="6642100" cy="4368801"/>
          </a:xfrm>
          <a:prstGeom prst="rect">
            <a:avLst/>
          </a:prstGeom>
          <a:ln w="88900">
            <a:miter lim="400000"/>
          </a:ln>
        </p:spPr>
      </p:pic>
      <p:sp>
        <p:nvSpPr>
          <p:cNvPr id="62" name="Shape 62"/>
          <p:cNvSpPr/>
          <p:nvPr/>
        </p:nvSpPr>
        <p:spPr>
          <a:xfrm>
            <a:off x="384330" y="1537146"/>
            <a:ext cx="12236139" cy="1352208"/>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marL="523875" indent="-523875" algn="l" defTabSz="301752">
              <a:buSzPct val="100000"/>
              <a:buChar char="-"/>
              <a:defRPr sz="3300"/>
            </a:lvl1pPr>
          </a:lstStyle>
          <a:p>
            <a:pPr lvl="0">
              <a:defRPr sz="1800">
                <a:solidFill>
                  <a:srgbClr val="000000"/>
                </a:solidFill>
              </a:defRPr>
            </a:pPr>
            <a:r>
              <a:rPr sz="3300">
                <a:solidFill>
                  <a:srgbClr val="FFFFFF"/>
                </a:solidFill>
              </a:rPr>
              <a:t>Largest observatory of its day, built on a mountain top to better see the stars</a:t>
            </a:r>
          </a:p>
        </p:txBody>
      </p:sp>
      <p:sp>
        <p:nvSpPr>
          <p:cNvPr id="63" name="Shape 63"/>
          <p:cNvSpPr/>
          <p:nvPr/>
        </p:nvSpPr>
        <p:spPr>
          <a:xfrm>
            <a:off x="384330" y="2944020"/>
            <a:ext cx="12236139" cy="1352209"/>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marL="523875" indent="-523875" algn="l" defTabSz="301752">
              <a:buSzPct val="100000"/>
              <a:buChar char="-"/>
              <a:defRPr sz="3300"/>
            </a:lvl1pPr>
          </a:lstStyle>
          <a:p>
            <a:pPr lvl="0">
              <a:defRPr sz="1800">
                <a:solidFill>
                  <a:srgbClr val="000000"/>
                </a:solidFill>
              </a:defRPr>
            </a:pPr>
            <a:r>
              <a:rPr sz="3300">
                <a:solidFill>
                  <a:srgbClr val="FFFFFF"/>
                </a:solidFill>
              </a:rPr>
              <a:t>Astronomers from Arabia, Africa, China came here to study, over 100 students at its peak</a:t>
            </a:r>
          </a:p>
        </p:txBody>
      </p:sp>
      <p:sp>
        <p:nvSpPr>
          <p:cNvPr id="64" name="Shape 64"/>
          <p:cNvSpPr/>
          <p:nvPr/>
        </p:nvSpPr>
        <p:spPr>
          <a:xfrm>
            <a:off x="384330" y="4350895"/>
            <a:ext cx="11588945" cy="765926"/>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marL="539750" indent="-539750" algn="l" defTabSz="310895">
              <a:buSzPct val="100000"/>
              <a:buChar char="-"/>
              <a:defRPr sz="3400"/>
            </a:lvl1pPr>
          </a:lstStyle>
          <a:p>
            <a:pPr lvl="0">
              <a:defRPr sz="1800">
                <a:solidFill>
                  <a:srgbClr val="000000"/>
                </a:solidFill>
              </a:defRPr>
            </a:pPr>
            <a:r>
              <a:rPr sz="3400">
                <a:solidFill>
                  <a:srgbClr val="FFFFFF"/>
                </a:solidFill>
              </a:rPr>
              <a:t>Included a library of over 40,000 books</a:t>
            </a:r>
          </a:p>
        </p:txBody>
      </p:sp>
      <p:grpSp>
        <p:nvGrpSpPr>
          <p:cNvPr id="67" name="Group 67"/>
          <p:cNvGrpSpPr/>
          <p:nvPr/>
        </p:nvGrpSpPr>
        <p:grpSpPr>
          <a:xfrm>
            <a:off x="270089" y="5299231"/>
            <a:ext cx="5779484" cy="4113313"/>
            <a:chOff x="-38100" y="-38100"/>
            <a:chExt cx="5779483" cy="4113312"/>
          </a:xfrm>
        </p:grpSpPr>
        <p:sp>
          <p:nvSpPr>
            <p:cNvPr id="66" name="Shape 66"/>
            <p:cNvSpPr/>
            <p:nvPr/>
          </p:nvSpPr>
          <p:spPr>
            <a:xfrm>
              <a:off x="0" y="0"/>
              <a:ext cx="5703283" cy="4037113"/>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b">
              <a:normAutofit fontScale="100000" lnSpcReduction="0"/>
            </a:bodyPr>
            <a:lstStyle/>
            <a:p>
              <a:pPr lvl="0" defTabSz="228600">
                <a:defRPr sz="1800">
                  <a:solidFill>
                    <a:srgbClr val="000000"/>
                  </a:solidFill>
                </a:defRPr>
              </a:pPr>
              <a:r>
                <a:rPr sz="2500" u="sng">
                  <a:solidFill>
                    <a:srgbClr val="FFFFFF"/>
                  </a:solidFill>
                </a:rPr>
                <a:t>Discoveries included:</a:t>
              </a:r>
              <a:endParaRPr sz="2500" u="sng">
                <a:solidFill>
                  <a:srgbClr val="FFFFFF"/>
                </a:solidFill>
              </a:endParaRPr>
            </a:p>
            <a:p>
              <a:pPr lvl="0" marL="396875" indent="-396875" algn="l" defTabSz="228600">
                <a:buSzPct val="100000"/>
                <a:buChar char="-"/>
                <a:defRPr sz="1800">
                  <a:solidFill>
                    <a:srgbClr val="000000"/>
                  </a:solidFill>
                </a:defRPr>
              </a:pPr>
              <a:r>
                <a:rPr sz="2500">
                  <a:solidFill>
                    <a:srgbClr val="FFFFFF"/>
                  </a:solidFill>
                </a:rPr>
                <a:t>The earth rotated on its axis</a:t>
              </a:r>
              <a:endParaRPr sz="2500">
                <a:solidFill>
                  <a:srgbClr val="FFFFFF"/>
                </a:solidFill>
              </a:endParaRPr>
            </a:p>
            <a:p>
              <a:pPr lvl="0" marL="396875" indent="-396875" algn="l" defTabSz="228600">
                <a:buSzPct val="100000"/>
                <a:buChar char="-"/>
                <a:defRPr sz="1800">
                  <a:solidFill>
                    <a:srgbClr val="000000"/>
                  </a:solidFill>
                </a:defRPr>
              </a:pPr>
              <a:r>
                <a:rPr sz="2500">
                  <a:solidFill>
                    <a:srgbClr val="FFFFFF"/>
                  </a:solidFill>
                </a:rPr>
                <a:t>Precise measurements of the orbits of each planet</a:t>
              </a:r>
              <a:endParaRPr sz="2500">
                <a:solidFill>
                  <a:srgbClr val="FFFFFF"/>
                </a:solidFill>
              </a:endParaRPr>
            </a:p>
            <a:p>
              <a:pPr lvl="0" marL="396875" indent="-396875" algn="l" defTabSz="228600">
                <a:buSzPct val="100000"/>
                <a:buChar char="-"/>
                <a:defRPr sz="1800">
                  <a:solidFill>
                    <a:srgbClr val="000000"/>
                  </a:solidFill>
                </a:defRPr>
              </a:pPr>
              <a:r>
                <a:rPr sz="2500">
                  <a:solidFill>
                    <a:srgbClr val="FFFFFF"/>
                  </a:solidFill>
                </a:rPr>
                <a:t>Development of an accurate chart of the moons orbit around the earth</a:t>
              </a:r>
            </a:p>
          </p:txBody>
        </p:sp>
        <p:pic>
          <p:nvPicPr>
            <p:cNvPr id="65" name=""/>
            <p:cNvPicPr/>
            <p:nvPr/>
          </p:nvPicPr>
          <p:blipFill>
            <a:blip r:embed="rId4">
              <a:extLst/>
            </a:blip>
            <a:stretch>
              <a:fillRect/>
            </a:stretch>
          </p:blipFill>
          <p:spPr>
            <a:xfrm>
              <a:off x="-38100" y="-38100"/>
              <a:ext cx="5779484" cy="4113313"/>
            </a:xfrm>
            <a:prstGeom prst="rect">
              <a:avLst/>
            </a:prstGeom>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62"/>
                                        </p:tgtEl>
                                        <p:attrNameLst>
                                          <p:attrName>style.visibility</p:attrName>
                                        </p:attrNameLst>
                                      </p:cBhvr>
                                      <p:to>
                                        <p:strVal val="visible"/>
                                      </p:to>
                                    </p:set>
                                    <p:anim calcmode="lin" valueType="num">
                                      <p:cBhvr>
                                        <p:cTn id="7" dur="1500" fill="hold"/>
                                        <p:tgtEl>
                                          <p:spTgt spid="62"/>
                                        </p:tgtEl>
                                        <p:attrNameLst>
                                          <p:attrName>ppt_x</p:attrName>
                                        </p:attrNameLst>
                                      </p:cBhvr>
                                      <p:tavLst>
                                        <p:tav tm="0">
                                          <p:val>
                                            <p:strVal val="0-#ppt_w/2"/>
                                          </p:val>
                                        </p:tav>
                                        <p:tav tm="100000">
                                          <p:val>
                                            <p:strVal val="#ppt_x"/>
                                          </p:val>
                                        </p:tav>
                                      </p:tavLst>
                                    </p:anim>
                                    <p:anim calcmode="lin" valueType="num">
                                      <p:cBhvr>
                                        <p:cTn id="8" dur="1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8" presetID="2" grpId="2" fill="hold">
                                  <p:stCondLst>
                                    <p:cond delay="0"/>
                                  </p:stCondLst>
                                  <p:iterate type="el" backwards="0">
                                    <p:tmAbs val="0"/>
                                  </p:iterate>
                                  <p:childTnLst>
                                    <p:set>
                                      <p:cBhvr>
                                        <p:cTn id="12" fill="hold"/>
                                        <p:tgtEl>
                                          <p:spTgt spid="63"/>
                                        </p:tgtEl>
                                        <p:attrNameLst>
                                          <p:attrName>style.visibility</p:attrName>
                                        </p:attrNameLst>
                                      </p:cBhvr>
                                      <p:to>
                                        <p:strVal val="visible"/>
                                      </p:to>
                                    </p:set>
                                    <p:anim calcmode="lin" valueType="num">
                                      <p:cBhvr>
                                        <p:cTn id="13" dur="1000" fill="hold"/>
                                        <p:tgtEl>
                                          <p:spTgt spid="63"/>
                                        </p:tgtEl>
                                        <p:attrNameLst>
                                          <p:attrName>ppt_x</p:attrName>
                                        </p:attrNameLst>
                                      </p:cBhvr>
                                      <p:tavLst>
                                        <p:tav tm="0">
                                          <p:val>
                                            <p:strVal val="0-#ppt_w/2"/>
                                          </p:val>
                                        </p:tav>
                                        <p:tav tm="100000">
                                          <p:val>
                                            <p:strVal val="#ppt_x"/>
                                          </p:val>
                                        </p:tav>
                                      </p:tavLst>
                                    </p:anim>
                                    <p:anim calcmode="lin" valueType="num">
                                      <p:cBhvr>
                                        <p:cTn id="14" dur="10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8" presetID="2" grpId="3" fill="hold">
                                  <p:stCondLst>
                                    <p:cond delay="0"/>
                                  </p:stCondLst>
                                  <p:iterate type="el" backwards="0">
                                    <p:tmAbs val="0"/>
                                  </p:iterate>
                                  <p:childTnLst>
                                    <p:set>
                                      <p:cBhvr>
                                        <p:cTn id="18" fill="hold"/>
                                        <p:tgtEl>
                                          <p:spTgt spid="64"/>
                                        </p:tgtEl>
                                        <p:attrNameLst>
                                          <p:attrName>style.visibility</p:attrName>
                                        </p:attrNameLst>
                                      </p:cBhvr>
                                      <p:to>
                                        <p:strVal val="visible"/>
                                      </p:to>
                                    </p:set>
                                    <p:anim calcmode="lin" valueType="num">
                                      <p:cBhvr>
                                        <p:cTn id="19" dur="1000" fill="hold"/>
                                        <p:tgtEl>
                                          <p:spTgt spid="64"/>
                                        </p:tgtEl>
                                        <p:attrNameLst>
                                          <p:attrName>ppt_x</p:attrName>
                                        </p:attrNameLst>
                                      </p:cBhvr>
                                      <p:tavLst>
                                        <p:tav tm="0">
                                          <p:val>
                                            <p:strVal val="0-#ppt_w/2"/>
                                          </p:val>
                                        </p:tav>
                                        <p:tav tm="100000">
                                          <p:val>
                                            <p:strVal val="#ppt_x"/>
                                          </p:val>
                                        </p:tav>
                                      </p:tavLst>
                                    </p:anim>
                                    <p:anim calcmode="lin" valueType="num">
                                      <p:cBhvr>
                                        <p:cTn id="20" dur="10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1" presetID="2" grpId="4" fill="hold">
                                  <p:stCondLst>
                                    <p:cond delay="0"/>
                                  </p:stCondLst>
                                  <p:iterate type="el" backwards="0">
                                    <p:tmAbs val="0"/>
                                  </p:iterate>
                                  <p:childTnLst>
                                    <p:set>
                                      <p:cBhvr>
                                        <p:cTn id="24" fill="hold"/>
                                        <p:tgtEl>
                                          <p:spTgt spid="67"/>
                                        </p:tgtEl>
                                        <p:attrNameLst>
                                          <p:attrName>style.visibility</p:attrName>
                                        </p:attrNameLst>
                                      </p:cBhvr>
                                      <p:to>
                                        <p:strVal val="visible"/>
                                      </p:to>
                                    </p:set>
                                    <p:anim calcmode="lin" valueType="num">
                                      <p:cBhvr>
                                        <p:cTn id="25" dur="1000" fill="hold"/>
                                        <p:tgtEl>
                                          <p:spTgt spid="67"/>
                                        </p:tgtEl>
                                        <p:attrNameLst>
                                          <p:attrName>ppt_x</p:attrName>
                                        </p:attrNameLst>
                                      </p:cBhvr>
                                      <p:tavLst>
                                        <p:tav tm="0">
                                          <p:val>
                                            <p:strVal val="#ppt_x"/>
                                          </p:val>
                                        </p:tav>
                                        <p:tav tm="100000">
                                          <p:val>
                                            <p:strVal val="#ppt_x"/>
                                          </p:val>
                                        </p:tav>
                                      </p:tavLst>
                                    </p:anim>
                                    <p:anim calcmode="lin" valueType="num">
                                      <p:cBhvr>
                                        <p:cTn id="26" dur="1000" fill="hold"/>
                                        <p:tgtEl>
                                          <p:spTgt spid="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 grpId="2"/>
      <p:bldP build="whole" bldLvl="1" animBg="1" rev="0" advAuto="0" spid="67" grpId="4"/>
      <p:bldP build="whole" bldLvl="1" animBg="1" rev="0" advAuto="0" spid="64" grpId="3"/>
      <p:bldP build="whole" bldLvl="1" animBg="1" rev="0" advAuto="0" spid="62"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 name="Shape 71"/>
          <p:cNvSpPr/>
          <p:nvPr>
            <p:ph type="title"/>
          </p:nvPr>
        </p:nvSpPr>
        <p:spPr>
          <a:xfrm>
            <a:off x="854452" y="118791"/>
            <a:ext cx="5706019" cy="1413121"/>
          </a:xfrm>
          <a:prstGeom prst="rect">
            <a:avLst/>
          </a:prstGeom>
        </p:spPr>
        <p:txBody>
          <a:bodyPr anchor="b"/>
          <a:lstStyle>
            <a:lvl1pPr>
              <a:defRPr u="sng"/>
            </a:lvl1pPr>
          </a:lstStyle>
          <a:p>
            <a:pPr lvl="0">
              <a:defRPr sz="1800" u="none">
                <a:solidFill>
                  <a:srgbClr val="000000"/>
                </a:solidFill>
              </a:defRPr>
            </a:pPr>
            <a:r>
              <a:rPr sz="7200" u="sng">
                <a:solidFill>
                  <a:srgbClr val="FFFFFF"/>
                </a:solidFill>
              </a:rPr>
              <a:t>Medicine</a:t>
            </a:r>
          </a:p>
        </p:txBody>
      </p:sp>
      <p:pic>
        <p:nvPicPr>
          <p:cNvPr id="72" name="3DD4CF11-B9DA-47A4-B9C3-3BFD9421FA07-L0-001.jpeg"/>
          <p:cNvPicPr/>
          <p:nvPr/>
        </p:nvPicPr>
        <p:blipFill>
          <a:blip r:embed="rId2">
            <a:extLst/>
          </a:blip>
          <a:stretch>
            <a:fillRect/>
          </a:stretch>
        </p:blipFill>
        <p:spPr>
          <a:xfrm>
            <a:off x="7582780" y="159486"/>
            <a:ext cx="4858536" cy="6510832"/>
          </a:xfrm>
          <a:prstGeom prst="rect">
            <a:avLst/>
          </a:prstGeom>
          <a:ln w="88900">
            <a:miter lim="400000"/>
          </a:ln>
        </p:spPr>
      </p:pic>
      <p:pic>
        <p:nvPicPr>
          <p:cNvPr id="73" name="0057196B-01E7-4485-821C-B8990885FCA9-L0-001.jpeg"/>
          <p:cNvPicPr/>
          <p:nvPr/>
        </p:nvPicPr>
        <p:blipFill>
          <a:blip r:embed="rId3">
            <a:extLst/>
          </a:blip>
          <a:stretch>
            <a:fillRect/>
          </a:stretch>
        </p:blipFill>
        <p:spPr>
          <a:xfrm>
            <a:off x="403366" y="4179203"/>
            <a:ext cx="6608192" cy="5235363"/>
          </a:xfrm>
          <a:prstGeom prst="rect">
            <a:avLst/>
          </a:prstGeom>
          <a:ln w="88900">
            <a:miter lim="400000"/>
          </a:ln>
        </p:spPr>
      </p:pic>
      <p:sp>
        <p:nvSpPr>
          <p:cNvPr id="74" name="Shape 74"/>
          <p:cNvSpPr/>
          <p:nvPr/>
        </p:nvSpPr>
        <p:spPr>
          <a:xfrm>
            <a:off x="384330" y="1537146"/>
            <a:ext cx="6646264" cy="2212596"/>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marL="555625" indent="-555625" algn="l" defTabSz="320039">
              <a:buSzPct val="100000"/>
              <a:buChar char="-"/>
              <a:defRPr sz="3500"/>
            </a:lvl1pPr>
          </a:lstStyle>
          <a:p>
            <a:pPr lvl="0">
              <a:defRPr sz="1800">
                <a:solidFill>
                  <a:srgbClr val="000000"/>
                </a:solidFill>
              </a:defRPr>
            </a:pPr>
            <a:r>
              <a:rPr sz="3500">
                <a:solidFill>
                  <a:srgbClr val="FFFFFF"/>
                </a:solidFill>
              </a:rPr>
              <a:t>Made encyclopedias of drugs and descriptions of their effects</a:t>
            </a:r>
          </a:p>
        </p:txBody>
      </p:sp>
      <p:sp>
        <p:nvSpPr>
          <p:cNvPr id="75" name="Shape 75"/>
          <p:cNvSpPr/>
          <p:nvPr/>
        </p:nvSpPr>
        <p:spPr>
          <a:xfrm>
            <a:off x="7126724" y="6771807"/>
            <a:ext cx="5770648" cy="2707509"/>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marL="531812" indent="-531812" algn="l" defTabSz="306324">
              <a:buSzPct val="100000"/>
              <a:buChar char="-"/>
              <a:defRPr sz="3350"/>
            </a:lvl1pPr>
          </a:lstStyle>
          <a:p>
            <a:pPr lvl="0">
              <a:defRPr sz="1800">
                <a:solidFill>
                  <a:srgbClr val="000000"/>
                </a:solidFill>
              </a:defRPr>
            </a:pPr>
            <a:r>
              <a:rPr sz="3350">
                <a:solidFill>
                  <a:srgbClr val="FFFFFF"/>
                </a:solidFill>
              </a:rPr>
              <a:t>Started the first pharmacy school to teach people how to make medicines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72"/>
                                        </p:tgtEl>
                                        <p:attrNameLst>
                                          <p:attrName>style.visibility</p:attrName>
                                        </p:attrNameLst>
                                      </p:cBhvr>
                                      <p:to>
                                        <p:strVal val="visible"/>
                                      </p:to>
                                    </p:set>
                                    <p:animEffect filter="dissolve" transition="in">
                                      <p:cBhvr>
                                        <p:cTn id="7" dur="1500"/>
                                        <p:tgtEl>
                                          <p:spTgt spid="72"/>
                                        </p:tgtEl>
                                      </p:cBhvr>
                                    </p:animEffect>
                                  </p:childTnLst>
                                </p:cTn>
                              </p:par>
                            </p:childTnLst>
                          </p:cTn>
                        </p:par>
                        <p:par>
                          <p:cTn id="8" fill="hold">
                            <p:stCondLst>
                              <p:cond delay="1500"/>
                            </p:stCondLst>
                            <p:childTnLst>
                              <p:par>
                                <p:cTn id="9" nodeType="afterEffect" presetClass="entr" presetSubtype="0" presetID="9" grpId="2" fill="hold">
                                  <p:stCondLst>
                                    <p:cond delay="0"/>
                                  </p:stCondLst>
                                  <p:iterate type="el" backwards="0">
                                    <p:tmAbs val="0"/>
                                  </p:iterate>
                                  <p:childTnLst>
                                    <p:set>
                                      <p:cBhvr>
                                        <p:cTn id="10" fill="hold"/>
                                        <p:tgtEl>
                                          <p:spTgt spid="74"/>
                                        </p:tgtEl>
                                        <p:attrNameLst>
                                          <p:attrName>style.visibility</p:attrName>
                                        </p:attrNameLst>
                                      </p:cBhvr>
                                      <p:to>
                                        <p:strVal val="visible"/>
                                      </p:to>
                                    </p:set>
                                    <p:animEffect filter="dissolve" transition="in">
                                      <p:cBhvr>
                                        <p:cTn id="11" dur="1500"/>
                                        <p:tgtEl>
                                          <p:spTgt spid="74"/>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73"/>
                                        </p:tgtEl>
                                        <p:attrNameLst>
                                          <p:attrName>style.visibility</p:attrName>
                                        </p:attrNameLst>
                                      </p:cBhvr>
                                      <p:to>
                                        <p:strVal val="visible"/>
                                      </p:to>
                                    </p:set>
                                    <p:animEffect filter="dissolve" transition="in">
                                      <p:cBhvr>
                                        <p:cTn id="16" dur="1500"/>
                                        <p:tgtEl>
                                          <p:spTgt spid="73"/>
                                        </p:tgtEl>
                                      </p:cBhvr>
                                    </p:animEffect>
                                  </p:childTnLst>
                                </p:cTn>
                              </p:par>
                            </p:childTnLst>
                          </p:cTn>
                        </p:par>
                        <p:par>
                          <p:cTn id="17" fill="hold">
                            <p:stCondLst>
                              <p:cond delay="1500"/>
                            </p:stCondLst>
                            <p:childTnLst>
                              <p:par>
                                <p:cTn id="18" nodeType="afterEffect" presetClass="entr" presetSubtype="0" presetID="9" grpId="4" fill="hold">
                                  <p:stCondLst>
                                    <p:cond delay="0"/>
                                  </p:stCondLst>
                                  <p:iterate type="el" backwards="0">
                                    <p:tmAbs val="0"/>
                                  </p:iterate>
                                  <p:childTnLst>
                                    <p:set>
                                      <p:cBhvr>
                                        <p:cTn id="19" fill="hold"/>
                                        <p:tgtEl>
                                          <p:spTgt spid="75"/>
                                        </p:tgtEl>
                                        <p:attrNameLst>
                                          <p:attrName>style.visibility</p:attrName>
                                        </p:attrNameLst>
                                      </p:cBhvr>
                                      <p:to>
                                        <p:strVal val="visible"/>
                                      </p:to>
                                    </p:set>
                                    <p:animEffect filter="dissolve" transition="in">
                                      <p:cBhvr>
                                        <p:cTn id="20" dur="1500"/>
                                        <p:tgtEl>
                                          <p:spTgt spid="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 grpId="4"/>
      <p:bldP build="whole" bldLvl="1" animBg="1" rev="0" advAuto="0" spid="74" grpId="2"/>
      <p:bldP build="whole" bldLvl="1" animBg="1" rev="0" advAuto="0" spid="72" grpId="1"/>
      <p:bldP build="whole" bldLvl="1" animBg="1" rev="0" advAuto="0" spid="73" grpId="3"/>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 name="Shape 77"/>
          <p:cNvSpPr/>
          <p:nvPr>
            <p:ph type="title"/>
          </p:nvPr>
        </p:nvSpPr>
        <p:spPr>
          <a:xfrm>
            <a:off x="854452" y="118791"/>
            <a:ext cx="5706019" cy="1413121"/>
          </a:xfrm>
          <a:prstGeom prst="rect">
            <a:avLst/>
          </a:prstGeom>
        </p:spPr>
        <p:txBody>
          <a:bodyPr anchor="b"/>
          <a:lstStyle>
            <a:lvl1pPr>
              <a:defRPr u="sng"/>
            </a:lvl1pPr>
          </a:lstStyle>
          <a:p>
            <a:pPr lvl="0">
              <a:defRPr sz="1800" u="none">
                <a:solidFill>
                  <a:srgbClr val="000000"/>
                </a:solidFill>
              </a:defRPr>
            </a:pPr>
            <a:r>
              <a:rPr sz="7200" u="sng">
                <a:solidFill>
                  <a:srgbClr val="FFFFFF"/>
                </a:solidFill>
              </a:rPr>
              <a:t>Hospitals</a:t>
            </a:r>
          </a:p>
        </p:txBody>
      </p:sp>
      <p:sp>
        <p:nvSpPr>
          <p:cNvPr id="78" name="Shape 78"/>
          <p:cNvSpPr/>
          <p:nvPr/>
        </p:nvSpPr>
        <p:spPr>
          <a:xfrm>
            <a:off x="384330" y="1476233"/>
            <a:ext cx="12236139" cy="105526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marL="635000" indent="-635000" algn="l">
              <a:buSzPct val="100000"/>
              <a:buChar char="-"/>
              <a:defRPr sz="4000"/>
            </a:lvl1pPr>
          </a:lstStyle>
          <a:p>
            <a:pPr lvl="0">
              <a:defRPr sz="1800">
                <a:solidFill>
                  <a:srgbClr val="000000"/>
                </a:solidFill>
              </a:defRPr>
            </a:pPr>
            <a:r>
              <a:rPr sz="4000">
                <a:solidFill>
                  <a:srgbClr val="FFFFFF"/>
                </a:solidFill>
              </a:rPr>
              <a:t>First Muslim hospital built in Baghdad</a:t>
            </a:r>
          </a:p>
        </p:txBody>
      </p:sp>
      <p:sp>
        <p:nvSpPr>
          <p:cNvPr id="79" name="Shape 79"/>
          <p:cNvSpPr/>
          <p:nvPr/>
        </p:nvSpPr>
        <p:spPr>
          <a:xfrm>
            <a:off x="384330" y="2478849"/>
            <a:ext cx="12236140" cy="2288737"/>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marL="635000" indent="-635000" algn="l">
              <a:buSzPct val="100000"/>
              <a:buChar char="-"/>
              <a:defRPr sz="4000"/>
            </a:lvl1pPr>
          </a:lstStyle>
          <a:p>
            <a:pPr lvl="0">
              <a:defRPr sz="1800">
                <a:solidFill>
                  <a:srgbClr val="000000"/>
                </a:solidFill>
              </a:defRPr>
            </a:pPr>
            <a:r>
              <a:rPr sz="4000">
                <a:solidFill>
                  <a:srgbClr val="FFFFFF"/>
                </a:solidFill>
              </a:rPr>
              <a:t>Included separate wards to treat patients with different diseases, including mental illnesses</a:t>
            </a:r>
          </a:p>
        </p:txBody>
      </p:sp>
      <p:sp>
        <p:nvSpPr>
          <p:cNvPr id="80" name="Shape 80"/>
          <p:cNvSpPr/>
          <p:nvPr/>
        </p:nvSpPr>
        <p:spPr>
          <a:xfrm>
            <a:off x="384330" y="4632258"/>
            <a:ext cx="12236139" cy="105526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marL="609600" indent="-609600" algn="l" defTabSz="438911">
              <a:buSzPct val="100000"/>
              <a:buChar char="-"/>
              <a:defRPr sz="3839"/>
            </a:lvl1pPr>
          </a:lstStyle>
          <a:p>
            <a:pPr lvl="0">
              <a:defRPr sz="1800">
                <a:solidFill>
                  <a:srgbClr val="000000"/>
                </a:solidFill>
              </a:defRPr>
            </a:pPr>
            <a:r>
              <a:rPr sz="3839">
                <a:solidFill>
                  <a:srgbClr val="FFFFFF"/>
                </a:solidFill>
              </a:rPr>
              <a:t>Treated all citizens often free of charge</a:t>
            </a:r>
          </a:p>
        </p:txBody>
      </p:sp>
      <p:sp>
        <p:nvSpPr>
          <p:cNvPr id="81" name="Shape 81"/>
          <p:cNvSpPr/>
          <p:nvPr/>
        </p:nvSpPr>
        <p:spPr>
          <a:xfrm>
            <a:off x="384330" y="5714524"/>
            <a:ext cx="12236139" cy="105526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marL="635000" indent="-635000" algn="l">
              <a:buSzPct val="100000"/>
              <a:buChar char="-"/>
              <a:defRPr sz="4000"/>
            </a:lvl1pPr>
          </a:lstStyle>
          <a:p>
            <a:pPr lvl="0">
              <a:defRPr sz="1800">
                <a:solidFill>
                  <a:srgbClr val="000000"/>
                </a:solidFill>
              </a:defRPr>
            </a:pPr>
            <a:r>
              <a:rPr sz="4000">
                <a:solidFill>
                  <a:srgbClr val="FFFFFF"/>
                </a:solidFill>
              </a:rPr>
              <a:t>Developed the use of anesthetics</a:t>
            </a:r>
          </a:p>
        </p:txBody>
      </p:sp>
      <p:sp>
        <p:nvSpPr>
          <p:cNvPr id="82" name="Shape 82"/>
          <p:cNvSpPr/>
          <p:nvPr/>
        </p:nvSpPr>
        <p:spPr>
          <a:xfrm>
            <a:off x="384330" y="6796790"/>
            <a:ext cx="12236139" cy="105526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marL="635000" indent="-635000" algn="l">
              <a:buSzPct val="100000"/>
              <a:buChar char="-"/>
              <a:defRPr sz="4000"/>
            </a:lvl1pPr>
          </a:lstStyle>
          <a:p>
            <a:pPr lvl="0">
              <a:defRPr sz="1800">
                <a:solidFill>
                  <a:srgbClr val="000000"/>
                </a:solidFill>
              </a:defRPr>
            </a:pPr>
            <a:r>
              <a:rPr sz="4000">
                <a:solidFill>
                  <a:srgbClr val="FFFFFF"/>
                </a:solidFill>
              </a:rPr>
              <a:t>Discovered how to remove cataracts</a:t>
            </a:r>
          </a:p>
        </p:txBody>
      </p:sp>
      <p:sp>
        <p:nvSpPr>
          <p:cNvPr id="83" name="Shape 83"/>
          <p:cNvSpPr/>
          <p:nvPr/>
        </p:nvSpPr>
        <p:spPr>
          <a:xfrm>
            <a:off x="384330" y="7879056"/>
            <a:ext cx="12236139" cy="105526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marL="571500" indent="-571500" algn="l" defTabSz="411479">
              <a:buSzPct val="100000"/>
              <a:buChar char="-"/>
              <a:defRPr sz="3600"/>
            </a:lvl1pPr>
          </a:lstStyle>
          <a:p>
            <a:pPr lvl="0">
              <a:defRPr sz="1800">
                <a:solidFill>
                  <a:srgbClr val="000000"/>
                </a:solidFill>
              </a:defRPr>
            </a:pPr>
            <a:r>
              <a:rPr sz="3600">
                <a:solidFill>
                  <a:srgbClr val="FFFFFF"/>
                </a:solidFill>
              </a:rPr>
              <a:t>First to illustrate and describe a C-section</a:t>
            </a:r>
          </a:p>
        </p:txBody>
      </p:sp>
      <p:pic>
        <p:nvPicPr>
          <p:cNvPr id="84" name="C1685EEC-C480-4A6E-B5DD-004F83DD28E6-L0-001.jpeg"/>
          <p:cNvPicPr/>
          <p:nvPr/>
        </p:nvPicPr>
        <p:blipFill>
          <a:blip r:embed="rId3">
            <a:extLst/>
          </a:blip>
          <a:stretch>
            <a:fillRect/>
          </a:stretch>
        </p:blipFill>
        <p:spPr>
          <a:xfrm>
            <a:off x="340357" y="327634"/>
            <a:ext cx="4937294" cy="6591167"/>
          </a:xfrm>
          <a:prstGeom prst="rect">
            <a:avLst/>
          </a:prstGeom>
          <a:ln w="88900">
            <a:miter lim="400000"/>
          </a:ln>
        </p:spPr>
      </p:pic>
      <p:pic>
        <p:nvPicPr>
          <p:cNvPr id="85" name="CFAD1BAC-BEA2-45B9-823C-90F64970FB57-L0-001.jpeg"/>
          <p:cNvPicPr/>
          <p:nvPr/>
        </p:nvPicPr>
        <p:blipFill>
          <a:blip r:embed="rId4">
            <a:extLst/>
          </a:blip>
          <a:stretch>
            <a:fillRect/>
          </a:stretch>
        </p:blipFill>
        <p:spPr>
          <a:xfrm>
            <a:off x="5472064" y="4493193"/>
            <a:ext cx="7160924" cy="4890061"/>
          </a:xfrm>
          <a:prstGeom prst="rect">
            <a:avLst/>
          </a:prstGeom>
          <a:ln w="88900">
            <a:miter lim="400000"/>
          </a:ln>
        </p:spPr>
      </p:pic>
      <p:grpSp>
        <p:nvGrpSpPr>
          <p:cNvPr id="88" name="Group 88"/>
          <p:cNvGrpSpPr/>
          <p:nvPr/>
        </p:nvGrpSpPr>
        <p:grpSpPr>
          <a:xfrm>
            <a:off x="2058538" y="2234346"/>
            <a:ext cx="8887724" cy="5851084"/>
            <a:chOff x="0" y="0"/>
            <a:chExt cx="8887723" cy="5851084"/>
          </a:xfrm>
        </p:grpSpPr>
        <p:pic>
          <p:nvPicPr>
            <p:cNvPr id="86" name="4C8CB4C1-4F20-45E4-957F-CC91F328DB9A-L0-001.jpeg"/>
            <p:cNvPicPr/>
            <p:nvPr/>
          </p:nvPicPr>
          <p:blipFill>
            <a:blip r:embed="rId5">
              <a:extLst/>
            </a:blip>
            <a:stretch>
              <a:fillRect/>
            </a:stretch>
          </p:blipFill>
          <p:spPr>
            <a:xfrm>
              <a:off x="0" y="0"/>
              <a:ext cx="8887723" cy="5851084"/>
            </a:xfrm>
            <a:prstGeom prst="rect">
              <a:avLst/>
            </a:prstGeom>
            <a:ln w="88900" cap="flat">
              <a:noFill/>
              <a:miter lim="400000"/>
            </a:ln>
            <a:effectLst/>
          </p:spPr>
        </p:pic>
        <p:pic>
          <p:nvPicPr>
            <p:cNvPr id="87" name=""/>
            <p:cNvPicPr/>
            <p:nvPr/>
          </p:nvPicPr>
          <p:blipFill>
            <a:blip r:embed="rId6">
              <a:extLst/>
            </a:blip>
            <a:stretch>
              <a:fillRect/>
            </a:stretch>
          </p:blipFill>
          <p:spPr>
            <a:xfrm>
              <a:off x="6301629" y="2965221"/>
              <a:ext cx="707667" cy="852400"/>
            </a:xfrm>
            <a:prstGeom prst="rect">
              <a:avLst/>
            </a:prstGeom>
            <a:effectLst>
              <a:outerShdw sx="100000" sy="100000" kx="0" ky="0" algn="b" rotWithShape="0" blurRad="63500" dist="0" dir="16200000">
                <a:srgbClr val="000000">
                  <a:alpha val="50000"/>
                </a:srgbClr>
              </a:outerShdw>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lt" backwards="0">
                                    <p:tmAbs val="0"/>
                                  </p:iterate>
                                  <p:childTnLst>
                                    <p:set>
                                      <p:cBhvr>
                                        <p:cTn id="6" fill="hold"/>
                                        <p:tgtEl>
                                          <p:spTgt spid="78"/>
                                        </p:tgtEl>
                                        <p:attrNameLst>
                                          <p:attrName>style.visibility</p:attrName>
                                        </p:attrNameLst>
                                      </p:cBhvr>
                                      <p:to>
                                        <p:strVal val="visible"/>
                                      </p:to>
                                    </p:set>
                                    <p:anim calcmode="lin" valueType="num">
                                      <p:cBhvr>
                                        <p:cTn id="7" dur="2000" fill="hold"/>
                                        <p:tgtEl>
                                          <p:spTgt spid="78"/>
                                        </p:tgtEl>
                                        <p:attrNameLst>
                                          <p:attrName>ppt_x</p:attrName>
                                        </p:attrNameLst>
                                      </p:cBhvr>
                                      <p:tavLst>
                                        <p:tav tm="0">
                                          <p:val>
                                            <p:strVal val="0-#ppt_w/2"/>
                                          </p:val>
                                        </p:tav>
                                        <p:tav tm="100000">
                                          <p:val>
                                            <p:strVal val="#ppt_x"/>
                                          </p:val>
                                        </p:tav>
                                      </p:tavLst>
                                    </p:anim>
                                    <p:anim calcmode="lin" valueType="num">
                                      <p:cBhvr>
                                        <p:cTn id="8" dur="2000" fill="hold"/>
                                        <p:tgtEl>
                                          <p:spTgt spid="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8" presetID="2" grpId="2" fill="hold">
                                  <p:stCondLst>
                                    <p:cond delay="0"/>
                                  </p:stCondLst>
                                  <p:iterate type="lt" backwards="0">
                                    <p:tmAbs val="0"/>
                                  </p:iterate>
                                  <p:childTnLst>
                                    <p:set>
                                      <p:cBhvr>
                                        <p:cTn id="12" fill="hold"/>
                                        <p:tgtEl>
                                          <p:spTgt spid="79"/>
                                        </p:tgtEl>
                                        <p:attrNameLst>
                                          <p:attrName>style.visibility</p:attrName>
                                        </p:attrNameLst>
                                      </p:cBhvr>
                                      <p:to>
                                        <p:strVal val="visible"/>
                                      </p:to>
                                    </p:set>
                                    <p:anim calcmode="lin" valueType="num">
                                      <p:cBhvr>
                                        <p:cTn id="13" dur="2000" fill="hold"/>
                                        <p:tgtEl>
                                          <p:spTgt spid="79"/>
                                        </p:tgtEl>
                                        <p:attrNameLst>
                                          <p:attrName>ppt_x</p:attrName>
                                        </p:attrNameLst>
                                      </p:cBhvr>
                                      <p:tavLst>
                                        <p:tav tm="0">
                                          <p:val>
                                            <p:strVal val="0-#ppt_w/2"/>
                                          </p:val>
                                        </p:tav>
                                        <p:tav tm="100000">
                                          <p:val>
                                            <p:strVal val="#ppt_x"/>
                                          </p:val>
                                        </p:tav>
                                      </p:tavLst>
                                    </p:anim>
                                    <p:anim calcmode="lin" valueType="num">
                                      <p:cBhvr>
                                        <p:cTn id="14" dur="20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8" presetID="2" grpId="3" fill="hold">
                                  <p:stCondLst>
                                    <p:cond delay="0"/>
                                  </p:stCondLst>
                                  <p:iterate type="lt" backwards="0">
                                    <p:tmAbs val="0"/>
                                  </p:iterate>
                                  <p:childTnLst>
                                    <p:set>
                                      <p:cBhvr>
                                        <p:cTn id="18" fill="hold"/>
                                        <p:tgtEl>
                                          <p:spTgt spid="80"/>
                                        </p:tgtEl>
                                        <p:attrNameLst>
                                          <p:attrName>style.visibility</p:attrName>
                                        </p:attrNameLst>
                                      </p:cBhvr>
                                      <p:to>
                                        <p:strVal val="visible"/>
                                      </p:to>
                                    </p:set>
                                    <p:anim calcmode="lin" valueType="num">
                                      <p:cBhvr>
                                        <p:cTn id="19" dur="2000" fill="hold"/>
                                        <p:tgtEl>
                                          <p:spTgt spid="80"/>
                                        </p:tgtEl>
                                        <p:attrNameLst>
                                          <p:attrName>ppt_x</p:attrName>
                                        </p:attrNameLst>
                                      </p:cBhvr>
                                      <p:tavLst>
                                        <p:tav tm="0">
                                          <p:val>
                                            <p:strVal val="0-#ppt_w/2"/>
                                          </p:val>
                                        </p:tav>
                                        <p:tav tm="100000">
                                          <p:val>
                                            <p:strVal val="#ppt_x"/>
                                          </p:val>
                                        </p:tav>
                                      </p:tavLst>
                                    </p:anim>
                                    <p:anim calcmode="lin" valueType="num">
                                      <p:cBhvr>
                                        <p:cTn id="20" dur="20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8" presetID="2" grpId="4" fill="hold">
                                  <p:stCondLst>
                                    <p:cond delay="0"/>
                                  </p:stCondLst>
                                  <p:iterate type="lt" backwards="0">
                                    <p:tmAbs val="0"/>
                                  </p:iterate>
                                  <p:childTnLst>
                                    <p:set>
                                      <p:cBhvr>
                                        <p:cTn id="24" fill="hold"/>
                                        <p:tgtEl>
                                          <p:spTgt spid="81"/>
                                        </p:tgtEl>
                                        <p:attrNameLst>
                                          <p:attrName>style.visibility</p:attrName>
                                        </p:attrNameLst>
                                      </p:cBhvr>
                                      <p:to>
                                        <p:strVal val="visible"/>
                                      </p:to>
                                    </p:set>
                                    <p:anim calcmode="lin" valueType="num">
                                      <p:cBhvr>
                                        <p:cTn id="25" dur="2000" fill="hold"/>
                                        <p:tgtEl>
                                          <p:spTgt spid="81"/>
                                        </p:tgtEl>
                                        <p:attrNameLst>
                                          <p:attrName>ppt_x</p:attrName>
                                        </p:attrNameLst>
                                      </p:cBhvr>
                                      <p:tavLst>
                                        <p:tav tm="0">
                                          <p:val>
                                            <p:strVal val="0-#ppt_w/2"/>
                                          </p:val>
                                        </p:tav>
                                        <p:tav tm="100000">
                                          <p:val>
                                            <p:strVal val="#ppt_x"/>
                                          </p:val>
                                        </p:tav>
                                      </p:tavLst>
                                    </p:anim>
                                    <p:anim calcmode="lin" valueType="num">
                                      <p:cBhvr>
                                        <p:cTn id="26" dur="20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8" presetID="2" grpId="5" fill="hold">
                                  <p:stCondLst>
                                    <p:cond delay="0"/>
                                  </p:stCondLst>
                                  <p:iterate type="lt" backwards="0">
                                    <p:tmAbs val="0"/>
                                  </p:iterate>
                                  <p:childTnLst>
                                    <p:set>
                                      <p:cBhvr>
                                        <p:cTn id="30" fill="hold"/>
                                        <p:tgtEl>
                                          <p:spTgt spid="82"/>
                                        </p:tgtEl>
                                        <p:attrNameLst>
                                          <p:attrName>style.visibility</p:attrName>
                                        </p:attrNameLst>
                                      </p:cBhvr>
                                      <p:to>
                                        <p:strVal val="visible"/>
                                      </p:to>
                                    </p:set>
                                    <p:anim calcmode="lin" valueType="num">
                                      <p:cBhvr>
                                        <p:cTn id="31" dur="2000" fill="hold"/>
                                        <p:tgtEl>
                                          <p:spTgt spid="82"/>
                                        </p:tgtEl>
                                        <p:attrNameLst>
                                          <p:attrName>ppt_x</p:attrName>
                                        </p:attrNameLst>
                                      </p:cBhvr>
                                      <p:tavLst>
                                        <p:tav tm="0">
                                          <p:val>
                                            <p:strVal val="0-#ppt_w/2"/>
                                          </p:val>
                                        </p:tav>
                                        <p:tav tm="100000">
                                          <p:val>
                                            <p:strVal val="#ppt_x"/>
                                          </p:val>
                                        </p:tav>
                                      </p:tavLst>
                                    </p:anim>
                                    <p:anim calcmode="lin" valueType="num">
                                      <p:cBhvr>
                                        <p:cTn id="32" dur="2000" fill="hold"/>
                                        <p:tgtEl>
                                          <p:spTgt spid="8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1" presetID="2" grpId="6" fill="hold">
                                  <p:stCondLst>
                                    <p:cond delay="0"/>
                                  </p:stCondLst>
                                  <p:iterate type="el" backwards="0">
                                    <p:tmAbs val="0"/>
                                  </p:iterate>
                                  <p:childTnLst>
                                    <p:set>
                                      <p:cBhvr>
                                        <p:cTn id="36" fill="hold"/>
                                        <p:tgtEl>
                                          <p:spTgt spid="84"/>
                                        </p:tgtEl>
                                        <p:attrNameLst>
                                          <p:attrName>style.visibility</p:attrName>
                                        </p:attrNameLst>
                                      </p:cBhvr>
                                      <p:to>
                                        <p:strVal val="visible"/>
                                      </p:to>
                                    </p:set>
                                    <p:anim calcmode="lin" valueType="num">
                                      <p:cBhvr>
                                        <p:cTn id="37" dur="80" fill="hold"/>
                                        <p:tgtEl>
                                          <p:spTgt spid="84"/>
                                        </p:tgtEl>
                                        <p:attrNameLst>
                                          <p:attrName>ppt_x</p:attrName>
                                        </p:attrNameLst>
                                      </p:cBhvr>
                                      <p:tavLst>
                                        <p:tav tm="0">
                                          <p:val>
                                            <p:strVal val="#ppt_x"/>
                                          </p:val>
                                        </p:tav>
                                        <p:tav tm="100000">
                                          <p:val>
                                            <p:strVal val="#ppt_x"/>
                                          </p:val>
                                        </p:tav>
                                      </p:tavLst>
                                    </p:anim>
                                    <p:anim calcmode="lin" valueType="num">
                                      <p:cBhvr>
                                        <p:cTn id="38" dur="80" fill="hold"/>
                                        <p:tgtEl>
                                          <p:spTgt spid="84"/>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nodeType="clickEffect" presetClass="entr" presetSubtype="1" presetID="2" grpId="7" fill="hold">
                                  <p:stCondLst>
                                    <p:cond delay="0"/>
                                  </p:stCondLst>
                                  <p:iterate type="el" backwards="0">
                                    <p:tmAbs val="0"/>
                                  </p:iterate>
                                  <p:childTnLst>
                                    <p:set>
                                      <p:cBhvr>
                                        <p:cTn id="42" fill="hold"/>
                                        <p:tgtEl>
                                          <p:spTgt spid="85"/>
                                        </p:tgtEl>
                                        <p:attrNameLst>
                                          <p:attrName>style.visibility</p:attrName>
                                        </p:attrNameLst>
                                      </p:cBhvr>
                                      <p:to>
                                        <p:strVal val="visible"/>
                                      </p:to>
                                    </p:set>
                                    <p:anim calcmode="lin" valueType="num">
                                      <p:cBhvr>
                                        <p:cTn id="43" dur="80" fill="hold"/>
                                        <p:tgtEl>
                                          <p:spTgt spid="85"/>
                                        </p:tgtEl>
                                        <p:attrNameLst>
                                          <p:attrName>ppt_x</p:attrName>
                                        </p:attrNameLst>
                                      </p:cBhvr>
                                      <p:tavLst>
                                        <p:tav tm="0">
                                          <p:val>
                                            <p:strVal val="#ppt_x"/>
                                          </p:val>
                                        </p:tav>
                                        <p:tav tm="100000">
                                          <p:val>
                                            <p:strVal val="#ppt_x"/>
                                          </p:val>
                                        </p:tav>
                                      </p:tavLst>
                                    </p:anim>
                                    <p:anim calcmode="lin" valueType="num">
                                      <p:cBhvr>
                                        <p:cTn id="44" dur="80" fill="hold"/>
                                        <p:tgtEl>
                                          <p:spTgt spid="85"/>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nodeType="clickEffect" presetClass="exit" presetSubtype="2" presetID="9" grpId="8" fill="hold">
                                  <p:stCondLst>
                                    <p:cond delay="0"/>
                                  </p:stCondLst>
                                  <p:iterate type="el" backwards="0">
                                    <p:tmAbs val="0"/>
                                  </p:iterate>
                                  <p:childTnLst>
                                    <p:animEffect filter="dissolve(left)" transition="out">
                                      <p:cBhvr>
                                        <p:cTn id="48" dur="2500" fill="hold"/>
                                        <p:tgtEl>
                                          <p:spTgt spid="84"/>
                                        </p:tgtEl>
                                      </p:cBhvr>
                                    </p:animEffect>
                                    <p:set>
                                      <p:cBhvr>
                                        <p:cTn id="49" fill="hold">
                                          <p:stCondLst>
                                            <p:cond delay="2499"/>
                                          </p:stCondLst>
                                        </p:cTn>
                                        <p:tgtEl>
                                          <p:spTgt spid="84"/>
                                        </p:tgtEl>
                                        <p:attrNameLst>
                                          <p:attrName>style.visibility</p:attrName>
                                        </p:attrNameLst>
                                      </p:cBhvr>
                                      <p:to>
                                        <p:strVal val="hidden"/>
                                      </p:to>
                                    </p:set>
                                  </p:childTnLst>
                                </p:cTn>
                              </p:par>
                            </p:childTnLst>
                          </p:cTn>
                        </p:par>
                        <p:par>
                          <p:cTn id="50" fill="hold">
                            <p:stCondLst>
                              <p:cond delay="2500"/>
                            </p:stCondLst>
                            <p:childTnLst>
                              <p:par>
                                <p:cTn id="51" nodeType="afterEffect" presetClass="exit" presetSubtype="2" presetID="9" grpId="9" fill="hold">
                                  <p:stCondLst>
                                    <p:cond delay="0"/>
                                  </p:stCondLst>
                                  <p:iterate type="el" backwards="0">
                                    <p:tmAbs val="0"/>
                                  </p:iterate>
                                  <p:childTnLst>
                                    <p:animEffect filter="dissolve(left)" transition="out">
                                      <p:cBhvr>
                                        <p:cTn id="52" dur="2500" fill="hold"/>
                                        <p:tgtEl>
                                          <p:spTgt spid="85"/>
                                        </p:tgtEl>
                                      </p:cBhvr>
                                    </p:animEffect>
                                    <p:set>
                                      <p:cBhvr>
                                        <p:cTn id="53" fill="hold">
                                          <p:stCondLst>
                                            <p:cond delay="2499"/>
                                          </p:stCondLst>
                                        </p:cTn>
                                        <p:tgtEl>
                                          <p:spTgt spid="8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nodeType="clickEffect" presetClass="entr" presetSubtype="8" presetID="2" grpId="10" fill="hold">
                                  <p:stCondLst>
                                    <p:cond delay="0"/>
                                  </p:stCondLst>
                                  <p:iterate type="lt" backwards="0">
                                    <p:tmAbs val="0"/>
                                  </p:iterate>
                                  <p:childTnLst>
                                    <p:set>
                                      <p:cBhvr>
                                        <p:cTn id="57" fill="hold"/>
                                        <p:tgtEl>
                                          <p:spTgt spid="83"/>
                                        </p:tgtEl>
                                        <p:attrNameLst>
                                          <p:attrName>style.visibility</p:attrName>
                                        </p:attrNameLst>
                                      </p:cBhvr>
                                      <p:to>
                                        <p:strVal val="visible"/>
                                      </p:to>
                                    </p:set>
                                    <p:anim calcmode="lin" valueType="num">
                                      <p:cBhvr>
                                        <p:cTn id="58" dur="2000" fill="hold"/>
                                        <p:tgtEl>
                                          <p:spTgt spid="83"/>
                                        </p:tgtEl>
                                        <p:attrNameLst>
                                          <p:attrName>ppt_x</p:attrName>
                                        </p:attrNameLst>
                                      </p:cBhvr>
                                      <p:tavLst>
                                        <p:tav tm="0">
                                          <p:val>
                                            <p:strVal val="0-#ppt_w/2"/>
                                          </p:val>
                                        </p:tav>
                                        <p:tav tm="100000">
                                          <p:val>
                                            <p:strVal val="#ppt_x"/>
                                          </p:val>
                                        </p:tav>
                                      </p:tavLst>
                                    </p:anim>
                                    <p:anim calcmode="lin" valueType="num">
                                      <p:cBhvr>
                                        <p:cTn id="59" dur="20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nodeType="clickEffect" presetClass="entr" presetSubtype="0" presetID="1" grpId="11" fill="hold">
                                  <p:stCondLst>
                                    <p:cond delay="0"/>
                                  </p:stCondLst>
                                  <p:iterate type="el" backwards="0">
                                    <p:tmAbs val="0"/>
                                  </p:iterate>
                                  <p:childTnLst>
                                    <p:set>
                                      <p:cBhvr>
                                        <p:cTn id="63" fill="hold"/>
                                        <p:tgtEl>
                                          <p:spTgt spid="8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nodeType="clickEffect" presetClass="exit" presetSubtype="5" presetID="3" grpId="12" fill="hold">
                                  <p:stCondLst>
                                    <p:cond delay="0"/>
                                  </p:stCondLst>
                                  <p:iterate type="el" backwards="0">
                                    <p:tmAbs val="0"/>
                                  </p:iterate>
                                  <p:childTnLst>
                                    <p:animEffect filter="blinds(vertical)" transition="out">
                                      <p:cBhvr>
                                        <p:cTn id="67" dur="1000" fill="hold"/>
                                        <p:tgtEl>
                                          <p:spTgt spid="88"/>
                                        </p:tgtEl>
                                      </p:cBhvr>
                                    </p:animEffect>
                                    <p:set>
                                      <p:cBhvr>
                                        <p:cTn id="68" fill="hold">
                                          <p:stCondLst>
                                            <p:cond delay="999"/>
                                          </p:stCondLst>
                                        </p:cTn>
                                        <p:tgtEl>
                                          <p:spTgt spid="8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 grpId="2"/>
      <p:bldP build="whole" bldLvl="1" animBg="1" rev="0" advAuto="0" spid="85" grpId="7"/>
      <p:bldP build="whole" bldLvl="1" animBg="1" rev="0" advAuto="0" spid="81" grpId="4"/>
      <p:bldP build="whole" bldLvl="1" animBg="1" rev="0" advAuto="0" spid="85" grpId="9"/>
      <p:bldP build="whole" bldLvl="1" animBg="1" rev="0" advAuto="0" spid="78" grpId="1"/>
      <p:bldP build="whole" bldLvl="1" animBg="1" rev="0" advAuto="0" spid="84" grpId="6"/>
      <p:bldP build="whole" bldLvl="1" animBg="1" rev="0" advAuto="0" spid="88" grpId="11"/>
      <p:bldP build="whole" bldLvl="1" animBg="1" rev="0" advAuto="0" spid="84" grpId="8"/>
      <p:bldP build="whole" bldLvl="1" animBg="1" rev="0" advAuto="0" spid="82" grpId="5"/>
      <p:bldP build="whole" bldLvl="1" animBg="1" rev="0" advAuto="0" spid="88" grpId="12"/>
      <p:bldP build="whole" bldLvl="1" animBg="1" rev="0" advAuto="0" spid="80" grpId="3"/>
      <p:bldP build="whole" bldLvl="1" animBg="1" rev="0" advAuto="0" spid="83" grpId="10"/>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 name="Shape 92"/>
          <p:cNvSpPr/>
          <p:nvPr/>
        </p:nvSpPr>
        <p:spPr>
          <a:xfrm>
            <a:off x="374337" y="1269789"/>
            <a:ext cx="12256126" cy="12141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76250" indent="-476250" algn="l">
              <a:buSzPct val="100000"/>
              <a:buChar char="-"/>
              <a:defRPr sz="3000"/>
            </a:lvl1pPr>
          </a:lstStyle>
          <a:p>
            <a:pPr lvl="0">
              <a:defRPr sz="1800">
                <a:solidFill>
                  <a:srgbClr val="000000"/>
                </a:solidFill>
              </a:defRPr>
            </a:pPr>
            <a:r>
              <a:rPr sz="3000">
                <a:solidFill>
                  <a:srgbClr val="FFFFFF"/>
                </a:solidFill>
              </a:rPr>
              <a:t>Muhammad Ar-Razi wrote over 200 books on medicine, alchemy, history, and philosophy.</a:t>
            </a:r>
          </a:p>
        </p:txBody>
      </p:sp>
      <p:sp>
        <p:nvSpPr>
          <p:cNvPr id="93" name="Shape 93"/>
          <p:cNvSpPr/>
          <p:nvPr/>
        </p:nvSpPr>
        <p:spPr>
          <a:xfrm>
            <a:off x="381951" y="2445962"/>
            <a:ext cx="12240898" cy="40582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539750" indent="-539750" algn="l">
              <a:buSzPct val="100000"/>
              <a:buChar char="-"/>
              <a:defRPr sz="3400"/>
            </a:lvl1pPr>
          </a:lstStyle>
          <a:p>
            <a:pPr lvl="0">
              <a:defRPr sz="1800">
                <a:solidFill>
                  <a:srgbClr val="000000"/>
                </a:solidFill>
              </a:defRPr>
            </a:pPr>
            <a:r>
              <a:rPr sz="3400">
                <a:solidFill>
                  <a:srgbClr val="FFFFFF"/>
                </a:solidFill>
              </a:rPr>
              <a:t>Ibn Sina wrote over 450 books including the Book of Healing which described thousands of diseases and their treatments and was used in European universities until only a few hundred years ago.</a:t>
            </a:r>
            <a:endParaRPr sz="3400">
              <a:solidFill>
                <a:srgbClr val="FFFFFF"/>
              </a:solidFill>
            </a:endParaRPr>
          </a:p>
        </p:txBody>
      </p:sp>
      <p:sp>
        <p:nvSpPr>
          <p:cNvPr id="94" name="Shape 94"/>
          <p:cNvSpPr/>
          <p:nvPr/>
        </p:nvSpPr>
        <p:spPr>
          <a:xfrm>
            <a:off x="374337" y="5774879"/>
            <a:ext cx="12256126" cy="1772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76250" indent="-476250" algn="l">
              <a:buSzPct val="100000"/>
              <a:buChar char="-"/>
              <a:defRPr sz="3000"/>
            </a:lvl1pPr>
          </a:lstStyle>
          <a:p>
            <a:pPr lvl="0">
              <a:defRPr sz="1800">
                <a:solidFill>
                  <a:srgbClr val="000000"/>
                </a:solidFill>
              </a:defRPr>
            </a:pPr>
            <a:r>
              <a:rPr sz="3000">
                <a:solidFill>
                  <a:srgbClr val="FFFFFF"/>
                </a:solidFill>
              </a:rPr>
              <a:t>Many of Euclid's and Pythagoras' (Greek mathematicians) writings survived only because Muslims made translations of them</a:t>
            </a:r>
          </a:p>
        </p:txBody>
      </p:sp>
      <p:sp>
        <p:nvSpPr>
          <p:cNvPr id="95" name="Shape 95"/>
          <p:cNvSpPr/>
          <p:nvPr/>
        </p:nvSpPr>
        <p:spPr>
          <a:xfrm>
            <a:off x="374337" y="7638825"/>
            <a:ext cx="12256126" cy="17729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76250" indent="-476250" algn="l">
              <a:buSzPct val="100000"/>
              <a:buChar char="-"/>
              <a:defRPr sz="3000"/>
            </a:lvl1pPr>
          </a:lstStyle>
          <a:p>
            <a:pPr lvl="0">
              <a:defRPr sz="1800">
                <a:solidFill>
                  <a:srgbClr val="000000"/>
                </a:solidFill>
              </a:defRPr>
            </a:pPr>
            <a:r>
              <a:rPr sz="3000">
                <a:solidFill>
                  <a:srgbClr val="FFFFFF"/>
                </a:solidFill>
              </a:rPr>
              <a:t>Enjoyed short stories: The Thousand and One Nights, Sinbad the Sailor, Aladdin, Ali Baba and the Forty Thieves</a:t>
            </a:r>
          </a:p>
        </p:txBody>
      </p:sp>
      <p:sp>
        <p:nvSpPr>
          <p:cNvPr id="96" name="Shape 96"/>
          <p:cNvSpPr/>
          <p:nvPr>
            <p:ph type="title"/>
          </p:nvPr>
        </p:nvSpPr>
        <p:spPr>
          <a:xfrm>
            <a:off x="504787" y="-101747"/>
            <a:ext cx="11995225" cy="1413121"/>
          </a:xfrm>
          <a:prstGeom prst="rect">
            <a:avLst/>
          </a:prstGeom>
        </p:spPr>
        <p:txBody>
          <a:bodyPr anchor="b"/>
          <a:lstStyle>
            <a:lvl1pPr defTabSz="406908">
              <a:defRPr sz="6408" u="sng"/>
            </a:lvl1pPr>
          </a:lstStyle>
          <a:p>
            <a:pPr lvl="0">
              <a:defRPr sz="1800" u="none">
                <a:solidFill>
                  <a:srgbClr val="000000"/>
                </a:solidFill>
              </a:defRPr>
            </a:pPr>
            <a:r>
              <a:rPr sz="6408" u="sng">
                <a:solidFill>
                  <a:srgbClr val="FFFFFF"/>
                </a:solidFill>
              </a:rPr>
              <a:t>Bookmaking &amp; Literature</a:t>
            </a:r>
          </a:p>
        </p:txBody>
      </p:sp>
      <p:pic>
        <p:nvPicPr>
          <p:cNvPr id="97" name="FEB04CD8-1649-4A07-926E-EE87E376D45D-L0-001.jpeg"/>
          <p:cNvPicPr/>
          <p:nvPr/>
        </p:nvPicPr>
        <p:blipFill>
          <a:blip r:embed="rId3">
            <a:extLst/>
          </a:blip>
          <a:stretch>
            <a:fillRect/>
          </a:stretch>
        </p:blipFill>
        <p:spPr>
          <a:xfrm>
            <a:off x="3809497" y="519168"/>
            <a:ext cx="5639806" cy="8715264"/>
          </a:xfrm>
          <a:prstGeom prst="rect">
            <a:avLst/>
          </a:prstGeom>
          <a:ln w="88900">
            <a:miter lim="400000"/>
          </a:ln>
        </p:spPr>
      </p:pic>
      <p:pic>
        <p:nvPicPr>
          <p:cNvPr id="98" name="C670339C-EAFF-4A24-A827-6FAAC10B14A4-L0-001.jpeg"/>
          <p:cNvPicPr/>
          <p:nvPr/>
        </p:nvPicPr>
        <p:blipFill>
          <a:blip r:embed="rId4">
            <a:extLst/>
          </a:blip>
          <a:stretch>
            <a:fillRect/>
          </a:stretch>
        </p:blipFill>
        <p:spPr>
          <a:xfrm>
            <a:off x="4005254" y="1151551"/>
            <a:ext cx="4994291" cy="7450498"/>
          </a:xfrm>
          <a:prstGeom prst="rect">
            <a:avLst/>
          </a:prstGeom>
          <a:ln w="88900">
            <a:miter lim="400000"/>
          </a:ln>
        </p:spPr>
      </p:pic>
      <p:pic>
        <p:nvPicPr>
          <p:cNvPr id="99" name="1F90775C-3CFF-4F8C-AEED-D56F4DF882E9-L0-001.jpeg"/>
          <p:cNvPicPr/>
          <p:nvPr/>
        </p:nvPicPr>
        <p:blipFill>
          <a:blip r:embed="rId5">
            <a:extLst/>
          </a:blip>
          <a:stretch>
            <a:fillRect/>
          </a:stretch>
        </p:blipFill>
        <p:spPr>
          <a:xfrm>
            <a:off x="3560056" y="260152"/>
            <a:ext cx="5884687" cy="9233295"/>
          </a:xfrm>
          <a:prstGeom prst="rect">
            <a:avLst/>
          </a:prstGeom>
          <a:ln w="88900">
            <a:miter lim="400000"/>
          </a:ln>
        </p:spPr>
      </p:pic>
      <p:pic>
        <p:nvPicPr>
          <p:cNvPr id="100" name="BB06BB81-F7D7-48E7-824A-5361A699F74D-L0-001.jpeg"/>
          <p:cNvPicPr/>
          <p:nvPr/>
        </p:nvPicPr>
        <p:blipFill>
          <a:blip r:embed="rId6">
            <a:extLst/>
          </a:blip>
          <a:stretch>
            <a:fillRect/>
          </a:stretch>
        </p:blipFill>
        <p:spPr>
          <a:xfrm>
            <a:off x="4386262" y="-1"/>
            <a:ext cx="4486276" cy="9753601"/>
          </a:xfrm>
          <a:prstGeom prst="rect">
            <a:avLst/>
          </a:prstGeom>
          <a:ln w="889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92"/>
                                        </p:tgtEl>
                                        <p:attrNameLst>
                                          <p:attrName>style.visibility</p:attrName>
                                        </p:attrNameLst>
                                      </p:cBhvr>
                                      <p:to>
                                        <p:strVal val="visible"/>
                                      </p:to>
                                    </p:set>
                                    <p:anim calcmode="lin" valueType="num">
                                      <p:cBhvr>
                                        <p:cTn id="7" dur="1000" fill="hold"/>
                                        <p:tgtEl>
                                          <p:spTgt spid="92"/>
                                        </p:tgtEl>
                                        <p:attrNameLst>
                                          <p:attrName>ppt_x</p:attrName>
                                        </p:attrNameLst>
                                      </p:cBhvr>
                                      <p:tavLst>
                                        <p:tav tm="0">
                                          <p:val>
                                            <p:strVal val="0-#ppt_w/2"/>
                                          </p:val>
                                        </p:tav>
                                        <p:tav tm="100000">
                                          <p:val>
                                            <p:strVal val="#ppt_x"/>
                                          </p:val>
                                        </p:tav>
                                      </p:tavLst>
                                    </p:anim>
                                    <p:anim calcmode="lin" valueType="num">
                                      <p:cBhvr>
                                        <p:cTn id="8" dur="1000" fill="hold"/>
                                        <p:tgtEl>
                                          <p:spTgt spid="9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8" presetID="2" grpId="2" fill="hold">
                                  <p:stCondLst>
                                    <p:cond delay="0"/>
                                  </p:stCondLst>
                                  <p:iterate type="el" backwards="0">
                                    <p:tmAbs val="0"/>
                                  </p:iterate>
                                  <p:childTnLst>
                                    <p:set>
                                      <p:cBhvr>
                                        <p:cTn id="12" fill="hold"/>
                                        <p:tgtEl>
                                          <p:spTgt spid="93"/>
                                        </p:tgtEl>
                                        <p:attrNameLst>
                                          <p:attrName>style.visibility</p:attrName>
                                        </p:attrNameLst>
                                      </p:cBhvr>
                                      <p:to>
                                        <p:strVal val="visible"/>
                                      </p:to>
                                    </p:set>
                                    <p:anim calcmode="lin" valueType="num">
                                      <p:cBhvr>
                                        <p:cTn id="13" dur="1000" fill="hold"/>
                                        <p:tgtEl>
                                          <p:spTgt spid="93"/>
                                        </p:tgtEl>
                                        <p:attrNameLst>
                                          <p:attrName>ppt_x</p:attrName>
                                        </p:attrNameLst>
                                      </p:cBhvr>
                                      <p:tavLst>
                                        <p:tav tm="0">
                                          <p:val>
                                            <p:strVal val="0-#ppt_w/2"/>
                                          </p:val>
                                        </p:tav>
                                        <p:tav tm="100000">
                                          <p:val>
                                            <p:strVal val="#ppt_x"/>
                                          </p:val>
                                        </p:tav>
                                      </p:tavLst>
                                    </p:anim>
                                    <p:anim calcmode="lin" valueType="num">
                                      <p:cBhvr>
                                        <p:cTn id="14" dur="1000" fill="hold"/>
                                        <p:tgtEl>
                                          <p:spTgt spid="9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8" presetID="2" grpId="3" fill="hold">
                                  <p:stCondLst>
                                    <p:cond delay="0"/>
                                  </p:stCondLst>
                                  <p:iterate type="el" backwards="0">
                                    <p:tmAbs val="0"/>
                                  </p:iterate>
                                  <p:childTnLst>
                                    <p:set>
                                      <p:cBhvr>
                                        <p:cTn id="18" fill="hold"/>
                                        <p:tgtEl>
                                          <p:spTgt spid="94"/>
                                        </p:tgtEl>
                                        <p:attrNameLst>
                                          <p:attrName>style.visibility</p:attrName>
                                        </p:attrNameLst>
                                      </p:cBhvr>
                                      <p:to>
                                        <p:strVal val="visible"/>
                                      </p:to>
                                    </p:set>
                                    <p:anim calcmode="lin" valueType="num">
                                      <p:cBhvr>
                                        <p:cTn id="19" dur="1000" fill="hold"/>
                                        <p:tgtEl>
                                          <p:spTgt spid="94"/>
                                        </p:tgtEl>
                                        <p:attrNameLst>
                                          <p:attrName>ppt_x</p:attrName>
                                        </p:attrNameLst>
                                      </p:cBhvr>
                                      <p:tavLst>
                                        <p:tav tm="0">
                                          <p:val>
                                            <p:strVal val="0-#ppt_w/2"/>
                                          </p:val>
                                        </p:tav>
                                        <p:tav tm="100000">
                                          <p:val>
                                            <p:strVal val="#ppt_x"/>
                                          </p:val>
                                        </p:tav>
                                      </p:tavLst>
                                    </p:anim>
                                    <p:anim calcmode="lin" valueType="num">
                                      <p:cBhvr>
                                        <p:cTn id="20" dur="1000" fill="hold"/>
                                        <p:tgtEl>
                                          <p:spTgt spid="9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8" presetID="2" grpId="4" fill="hold">
                                  <p:stCondLst>
                                    <p:cond delay="0"/>
                                  </p:stCondLst>
                                  <p:iterate type="el" backwards="0">
                                    <p:tmAbs val="0"/>
                                  </p:iterate>
                                  <p:childTnLst>
                                    <p:set>
                                      <p:cBhvr>
                                        <p:cTn id="24" fill="hold"/>
                                        <p:tgtEl>
                                          <p:spTgt spid="95"/>
                                        </p:tgtEl>
                                        <p:attrNameLst>
                                          <p:attrName>style.visibility</p:attrName>
                                        </p:attrNameLst>
                                      </p:cBhvr>
                                      <p:to>
                                        <p:strVal val="visible"/>
                                      </p:to>
                                    </p:set>
                                    <p:anim calcmode="lin" valueType="num">
                                      <p:cBhvr>
                                        <p:cTn id="25" dur="1000" fill="hold"/>
                                        <p:tgtEl>
                                          <p:spTgt spid="95"/>
                                        </p:tgtEl>
                                        <p:attrNameLst>
                                          <p:attrName>ppt_x</p:attrName>
                                        </p:attrNameLst>
                                      </p:cBhvr>
                                      <p:tavLst>
                                        <p:tav tm="0">
                                          <p:val>
                                            <p:strVal val="0-#ppt_w/2"/>
                                          </p:val>
                                        </p:tav>
                                        <p:tav tm="100000">
                                          <p:val>
                                            <p:strVal val="#ppt_x"/>
                                          </p:val>
                                        </p:tav>
                                      </p:tavLst>
                                    </p:anim>
                                    <p:anim calcmode="lin" valueType="num">
                                      <p:cBhvr>
                                        <p:cTn id="26" dur="10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5" presetID="3" grpId="5" fill="hold">
                                  <p:stCondLst>
                                    <p:cond delay="0"/>
                                  </p:stCondLst>
                                  <p:iterate type="el" backwards="0">
                                    <p:tmAbs val="0"/>
                                  </p:iterate>
                                  <p:childTnLst>
                                    <p:set>
                                      <p:cBhvr>
                                        <p:cTn id="30" fill="hold"/>
                                        <p:tgtEl>
                                          <p:spTgt spid="97"/>
                                        </p:tgtEl>
                                        <p:attrNameLst>
                                          <p:attrName>style.visibility</p:attrName>
                                        </p:attrNameLst>
                                      </p:cBhvr>
                                      <p:to>
                                        <p:strVal val="visible"/>
                                      </p:to>
                                    </p:set>
                                    <p:animEffect filter="blinds(vertical)" transition="in">
                                      <p:cBhvr>
                                        <p:cTn id="31" dur="1000"/>
                                        <p:tgtEl>
                                          <p:spTgt spid="97"/>
                                        </p:tgtEl>
                                      </p:cBhvr>
                                    </p:animEffect>
                                  </p:childTnLst>
                                </p:cTn>
                              </p:par>
                            </p:childTnLst>
                          </p:cTn>
                        </p:par>
                      </p:childTnLst>
                    </p:cTn>
                  </p:par>
                  <p:par>
                    <p:cTn id="32" fill="hold">
                      <p:stCondLst>
                        <p:cond delay="indefinite"/>
                      </p:stCondLst>
                      <p:childTnLst>
                        <p:par>
                          <p:cTn id="33" fill="hold">
                            <p:stCondLst>
                              <p:cond delay="0"/>
                            </p:stCondLst>
                            <p:childTnLst>
                              <p:par>
                                <p:cTn id="34" nodeType="clickEffect" presetClass="entr" presetSubtype="5" presetID="3" grpId="6" fill="hold">
                                  <p:stCondLst>
                                    <p:cond delay="0"/>
                                  </p:stCondLst>
                                  <p:iterate type="el" backwards="0">
                                    <p:tmAbs val="0"/>
                                  </p:iterate>
                                  <p:childTnLst>
                                    <p:set>
                                      <p:cBhvr>
                                        <p:cTn id="35" fill="hold"/>
                                        <p:tgtEl>
                                          <p:spTgt spid="98"/>
                                        </p:tgtEl>
                                        <p:attrNameLst>
                                          <p:attrName>style.visibility</p:attrName>
                                        </p:attrNameLst>
                                      </p:cBhvr>
                                      <p:to>
                                        <p:strVal val="visible"/>
                                      </p:to>
                                    </p:set>
                                    <p:animEffect filter="blinds(vertical)" transition="in">
                                      <p:cBhvr>
                                        <p:cTn id="36" dur="1000"/>
                                        <p:tgtEl>
                                          <p:spTgt spid="98"/>
                                        </p:tgtEl>
                                      </p:cBhvr>
                                    </p:animEffect>
                                  </p:childTnLst>
                                </p:cTn>
                              </p:par>
                            </p:childTnLst>
                          </p:cTn>
                        </p:par>
                      </p:childTnLst>
                    </p:cTn>
                  </p:par>
                  <p:par>
                    <p:cTn id="37" fill="hold">
                      <p:stCondLst>
                        <p:cond delay="indefinite"/>
                      </p:stCondLst>
                      <p:childTnLst>
                        <p:par>
                          <p:cTn id="38" fill="hold">
                            <p:stCondLst>
                              <p:cond delay="0"/>
                            </p:stCondLst>
                            <p:childTnLst>
                              <p:par>
                                <p:cTn id="39" nodeType="clickEffect" presetClass="entr" presetSubtype="5" presetID="3" grpId="7" fill="hold">
                                  <p:stCondLst>
                                    <p:cond delay="0"/>
                                  </p:stCondLst>
                                  <p:iterate type="el" backwards="0">
                                    <p:tmAbs val="0"/>
                                  </p:iterate>
                                  <p:childTnLst>
                                    <p:set>
                                      <p:cBhvr>
                                        <p:cTn id="40" fill="hold"/>
                                        <p:tgtEl>
                                          <p:spTgt spid="99"/>
                                        </p:tgtEl>
                                        <p:attrNameLst>
                                          <p:attrName>style.visibility</p:attrName>
                                        </p:attrNameLst>
                                      </p:cBhvr>
                                      <p:to>
                                        <p:strVal val="visible"/>
                                      </p:to>
                                    </p:set>
                                    <p:animEffect filter="blinds(vertical)" transition="in">
                                      <p:cBhvr>
                                        <p:cTn id="41" dur="1000"/>
                                        <p:tgtEl>
                                          <p:spTgt spid="99"/>
                                        </p:tgtEl>
                                      </p:cBhvr>
                                    </p:animEffect>
                                  </p:childTnLst>
                                </p:cTn>
                              </p:par>
                            </p:childTnLst>
                          </p:cTn>
                        </p:par>
                      </p:childTnLst>
                    </p:cTn>
                  </p:par>
                  <p:par>
                    <p:cTn id="42" fill="hold">
                      <p:stCondLst>
                        <p:cond delay="indefinite"/>
                      </p:stCondLst>
                      <p:childTnLst>
                        <p:par>
                          <p:cTn id="43" fill="hold">
                            <p:stCondLst>
                              <p:cond delay="0"/>
                            </p:stCondLst>
                            <p:childTnLst>
                              <p:par>
                                <p:cTn id="44" nodeType="clickEffect" presetClass="entr" presetSubtype="5" presetID="3" grpId="8" fill="hold">
                                  <p:stCondLst>
                                    <p:cond delay="0"/>
                                  </p:stCondLst>
                                  <p:iterate type="el" backwards="0">
                                    <p:tmAbs val="0"/>
                                  </p:iterate>
                                  <p:childTnLst>
                                    <p:set>
                                      <p:cBhvr>
                                        <p:cTn id="45" fill="hold"/>
                                        <p:tgtEl>
                                          <p:spTgt spid="100"/>
                                        </p:tgtEl>
                                        <p:attrNameLst>
                                          <p:attrName>style.visibility</p:attrName>
                                        </p:attrNameLst>
                                      </p:cBhvr>
                                      <p:to>
                                        <p:strVal val="visible"/>
                                      </p:to>
                                    </p:set>
                                    <p:animEffect filter="blinds(vertical)" transition="in">
                                      <p:cBhvr>
                                        <p:cTn id="46" dur="1000"/>
                                        <p:tgtEl>
                                          <p:spTgt spid="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0" grpId="8"/>
      <p:bldP build="whole" bldLvl="1" animBg="1" rev="0" advAuto="0" spid="93" grpId="2"/>
      <p:bldP build="whole" bldLvl="1" animBg="1" rev="0" advAuto="0" spid="98" grpId="6"/>
      <p:bldP build="whole" bldLvl="1" animBg="1" rev="0" advAuto="0" spid="94" grpId="3"/>
      <p:bldP build="whole" bldLvl="1" animBg="1" rev="0" advAuto="0" spid="92" grpId="1"/>
      <p:bldP build="whole" bldLvl="1" animBg="1" rev="0" advAuto="0" spid="95" grpId="4"/>
      <p:bldP build="whole" bldLvl="1" animBg="1" rev="0" advAuto="0" spid="99" grpId="7"/>
      <p:bldP build="whole" bldLvl="1" animBg="1" rev="0" advAuto="0" spid="97" grpId="5"/>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 name="Shape 104"/>
          <p:cNvSpPr/>
          <p:nvPr>
            <p:ph type="title"/>
          </p:nvPr>
        </p:nvSpPr>
        <p:spPr>
          <a:xfrm>
            <a:off x="318243" y="1429181"/>
            <a:ext cx="12368313" cy="2144070"/>
          </a:xfrm>
          <a:prstGeom prst="rect">
            <a:avLst/>
          </a:prstGeom>
        </p:spPr>
        <p:txBody>
          <a:bodyPr/>
          <a:lstStyle>
            <a:lvl1pPr algn="l">
              <a:defRPr sz="3400"/>
            </a:lvl1pPr>
          </a:lstStyle>
          <a:p>
            <a:pPr lvl="0">
              <a:defRPr sz="1800">
                <a:solidFill>
                  <a:srgbClr val="000000"/>
                </a:solidFill>
              </a:defRPr>
            </a:pPr>
            <a:r>
              <a:rPr sz="3400">
                <a:solidFill>
                  <a:srgbClr val="FFFFFF"/>
                </a:solidFill>
              </a:rPr>
              <a:t>In the 800s Muslim mathematicians combined the Indian number system, including the use of zero, with the Greek science of mathematics. </a:t>
            </a:r>
          </a:p>
        </p:txBody>
      </p:sp>
      <p:sp>
        <p:nvSpPr>
          <p:cNvPr id="105" name="Shape 105"/>
          <p:cNvSpPr/>
          <p:nvPr/>
        </p:nvSpPr>
        <p:spPr>
          <a:xfrm>
            <a:off x="3649390" y="-109631"/>
            <a:ext cx="5706019" cy="141312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defTabSz="411479">
              <a:defRPr sz="6479" u="sng"/>
            </a:lvl1pPr>
          </a:lstStyle>
          <a:p>
            <a:pPr lvl="0">
              <a:defRPr sz="1800" u="none">
                <a:solidFill>
                  <a:srgbClr val="000000"/>
                </a:solidFill>
              </a:defRPr>
            </a:pPr>
            <a:r>
              <a:rPr sz="6479" u="sng">
                <a:solidFill>
                  <a:srgbClr val="FFFFFF"/>
                </a:solidFill>
              </a:rPr>
              <a:t>Mathematics </a:t>
            </a:r>
          </a:p>
        </p:txBody>
      </p:sp>
      <p:sp>
        <p:nvSpPr>
          <p:cNvPr id="106" name="Shape 106"/>
          <p:cNvSpPr/>
          <p:nvPr/>
        </p:nvSpPr>
        <p:spPr>
          <a:xfrm>
            <a:off x="230796" y="3698942"/>
            <a:ext cx="12543207" cy="20770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400"/>
            </a:lvl1pPr>
          </a:lstStyle>
          <a:p>
            <a:pPr lvl="0">
              <a:defRPr sz="1800">
                <a:solidFill>
                  <a:srgbClr val="000000"/>
                </a:solidFill>
              </a:defRPr>
            </a:pPr>
            <a:r>
              <a:rPr sz="3400">
                <a:solidFill>
                  <a:srgbClr val="FFFFFF"/>
                </a:solidFill>
              </a:rPr>
              <a:t>The Muslim mathematician al-Khwarizmi then used these new ideas to write a math textbook that he called al-jabr, or “algebra.”</a:t>
            </a:r>
          </a:p>
        </p:txBody>
      </p:sp>
      <p:sp>
        <p:nvSpPr>
          <p:cNvPr id="107" name="Shape 107"/>
          <p:cNvSpPr/>
          <p:nvPr/>
        </p:nvSpPr>
        <p:spPr>
          <a:xfrm>
            <a:off x="318243" y="5901708"/>
            <a:ext cx="12368313" cy="160347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l">
              <a:defRPr sz="3400"/>
            </a:lvl1pPr>
          </a:lstStyle>
          <a:p>
            <a:pPr lvl="0">
              <a:defRPr sz="1800">
                <a:solidFill>
                  <a:srgbClr val="000000"/>
                </a:solidFill>
              </a:defRPr>
            </a:pPr>
            <a:r>
              <a:rPr sz="3400">
                <a:solidFill>
                  <a:srgbClr val="FFFFFF"/>
                </a:solidFill>
              </a:rPr>
              <a:t>Also made advances in geometry and trigonometry</a:t>
            </a:r>
          </a:p>
        </p:txBody>
      </p:sp>
      <p:pic>
        <p:nvPicPr>
          <p:cNvPr id="108" name="72279C91-2F47-4A3E-B239-351DEDC67D33-L0-001.jpeg"/>
          <p:cNvPicPr/>
          <p:nvPr/>
        </p:nvPicPr>
        <p:blipFill>
          <a:blip r:embed="rId2">
            <a:extLst/>
          </a:blip>
          <a:stretch>
            <a:fillRect/>
          </a:stretch>
        </p:blipFill>
        <p:spPr>
          <a:xfrm>
            <a:off x="5900949" y="7105561"/>
            <a:ext cx="6350001" cy="2273300"/>
          </a:xfrm>
          <a:prstGeom prst="rect">
            <a:avLst/>
          </a:prstGeom>
          <a:ln w="889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lt" backwards="0">
                                    <p:tmAbs val="0"/>
                                  </p:iterate>
                                  <p:childTnLst>
                                    <p:set>
                                      <p:cBhvr>
                                        <p:cTn id="6" fill="hold"/>
                                        <p:tgtEl>
                                          <p:spTgt spid="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8" presetID="2" grpId="2" fill="hold">
                                  <p:stCondLst>
                                    <p:cond delay="0"/>
                                  </p:stCondLst>
                                  <p:iterate type="el" backwards="0">
                                    <p:tmAbs val="0"/>
                                  </p:iterate>
                                  <p:childTnLst>
                                    <p:set>
                                      <p:cBhvr>
                                        <p:cTn id="10" fill="hold"/>
                                        <p:tgtEl>
                                          <p:spTgt spid="108"/>
                                        </p:tgtEl>
                                        <p:attrNameLst>
                                          <p:attrName>style.visibility</p:attrName>
                                        </p:attrNameLst>
                                      </p:cBhvr>
                                      <p:to>
                                        <p:strVal val="visible"/>
                                      </p:to>
                                    </p:set>
                                    <p:anim calcmode="lin" valueType="num">
                                      <p:cBhvr>
                                        <p:cTn id="11" dur="1250" fill="hold"/>
                                        <p:tgtEl>
                                          <p:spTgt spid="108"/>
                                        </p:tgtEl>
                                        <p:attrNameLst>
                                          <p:attrName>ppt_x</p:attrName>
                                        </p:attrNameLst>
                                      </p:cBhvr>
                                      <p:tavLst>
                                        <p:tav tm="0">
                                          <p:val>
                                            <p:strVal val="0-#ppt_w/2"/>
                                          </p:val>
                                        </p:tav>
                                        <p:tav tm="100000">
                                          <p:val>
                                            <p:strVal val="#ppt_x"/>
                                          </p:val>
                                        </p:tav>
                                      </p:tavLst>
                                    </p:anim>
                                    <p:anim calcmode="lin" valueType="num">
                                      <p:cBhvr>
                                        <p:cTn id="12" dur="1250" fill="hold"/>
                                        <p:tgtEl>
                                          <p:spTgt spid="10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3" fill="hold">
                                  <p:stCondLst>
                                    <p:cond delay="0"/>
                                  </p:stCondLst>
                                  <p:iterate type="lt" backwards="0">
                                    <p:tmAbs val="0"/>
                                  </p:iterate>
                                  <p:childTnLst>
                                    <p:set>
                                      <p:cBhvr>
                                        <p:cTn id="16" fill="hold"/>
                                        <p:tgtEl>
                                          <p:spTgt spid="10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4" fill="hold">
                                  <p:stCondLst>
                                    <p:cond delay="0"/>
                                  </p:stCondLst>
                                  <p:iterate type="lt" backwards="0">
                                    <p:tmAbs val="0"/>
                                  </p:iterate>
                                  <p:childTnLst>
                                    <p:set>
                                      <p:cBhvr>
                                        <p:cTn id="20" fill="hold"/>
                                        <p:tgtEl>
                                          <p:spTgt spid="1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4" grpId="1"/>
      <p:bldP build="whole" bldLvl="1" animBg="1" rev="0" advAuto="0" spid="108" grpId="2"/>
      <p:bldP build="whole" bldLvl="1" animBg="1" rev="0" advAuto="0" spid="107" grpId="4"/>
      <p:bldP build="whole" bldLvl="1" animBg="1" rev="0" advAuto="0" spid="106" grpId="3"/>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 name="Shape 110"/>
          <p:cNvSpPr/>
          <p:nvPr/>
        </p:nvSpPr>
        <p:spPr>
          <a:xfrm>
            <a:off x="3649390" y="-109631"/>
            <a:ext cx="5706019" cy="141312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defRPr sz="7200" u="sng"/>
            </a:lvl1pPr>
          </a:lstStyle>
          <a:p>
            <a:pPr lvl="0">
              <a:defRPr sz="1800" u="none">
                <a:solidFill>
                  <a:srgbClr val="000000"/>
                </a:solidFill>
              </a:defRPr>
            </a:pPr>
            <a:r>
              <a:rPr sz="7200" u="sng">
                <a:solidFill>
                  <a:srgbClr val="FFFFFF"/>
                </a:solidFill>
              </a:rPr>
              <a:t>Art </a:t>
            </a:r>
          </a:p>
        </p:txBody>
      </p:sp>
      <p:sp>
        <p:nvSpPr>
          <p:cNvPr id="111" name="Shape 111"/>
          <p:cNvSpPr/>
          <p:nvPr/>
        </p:nvSpPr>
        <p:spPr>
          <a:xfrm>
            <a:off x="374337" y="1269789"/>
            <a:ext cx="12256126" cy="12141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76250" indent="-476250" algn="l">
              <a:buSzPct val="100000"/>
              <a:buChar char="-"/>
              <a:defRPr sz="3000"/>
            </a:lvl1pPr>
          </a:lstStyle>
          <a:p>
            <a:pPr lvl="0">
              <a:defRPr sz="1800">
                <a:solidFill>
                  <a:srgbClr val="000000"/>
                </a:solidFill>
              </a:defRPr>
            </a:pPr>
            <a:r>
              <a:rPr sz="3000">
                <a:solidFill>
                  <a:srgbClr val="FFFFFF"/>
                </a:solidFill>
              </a:rPr>
              <a:t>Many Muslims think that only God can create humans and animals or images of them</a:t>
            </a:r>
          </a:p>
        </p:txBody>
      </p:sp>
      <p:sp>
        <p:nvSpPr>
          <p:cNvPr id="112" name="Shape 112"/>
          <p:cNvSpPr/>
          <p:nvPr/>
        </p:nvSpPr>
        <p:spPr>
          <a:xfrm>
            <a:off x="374337" y="2856100"/>
            <a:ext cx="12256126" cy="12141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76250" indent="-476250" algn="l">
              <a:buSzPct val="100000"/>
              <a:buChar char="-"/>
              <a:defRPr sz="3000"/>
            </a:lvl1pPr>
          </a:lstStyle>
          <a:p>
            <a:pPr lvl="0">
              <a:defRPr sz="1800">
                <a:solidFill>
                  <a:srgbClr val="000000"/>
                </a:solidFill>
              </a:defRPr>
            </a:pPr>
            <a:r>
              <a:rPr sz="3000">
                <a:solidFill>
                  <a:srgbClr val="FFFFFF"/>
                </a:solidFill>
              </a:rPr>
              <a:t>Although the Quran does not prohibit depictions of humans or animals it does warn against idolatry</a:t>
            </a:r>
          </a:p>
        </p:txBody>
      </p:sp>
      <p:sp>
        <p:nvSpPr>
          <p:cNvPr id="113" name="Shape 113"/>
          <p:cNvSpPr/>
          <p:nvPr/>
        </p:nvSpPr>
        <p:spPr>
          <a:xfrm>
            <a:off x="374337" y="4442410"/>
            <a:ext cx="12256126" cy="12141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76250" indent="-476250" algn="l">
              <a:buSzPct val="100000"/>
              <a:buChar char="-"/>
              <a:defRPr sz="3000"/>
            </a:lvl1pPr>
          </a:lstStyle>
          <a:p>
            <a:pPr lvl="0">
              <a:defRPr sz="1800">
                <a:solidFill>
                  <a:srgbClr val="000000"/>
                </a:solidFill>
              </a:defRPr>
            </a:pPr>
            <a:r>
              <a:rPr sz="3000">
                <a:solidFill>
                  <a:srgbClr val="FFFFFF"/>
                </a:solidFill>
              </a:rPr>
              <a:t>As a result Muslim art focused on decorative writing called calligraphy and geometric patterns</a:t>
            </a:r>
          </a:p>
        </p:txBody>
      </p:sp>
      <p:pic>
        <p:nvPicPr>
          <p:cNvPr id="114" name="A0802497-42C6-4680-B8B4-04A0E5D6D3AA-L0-001.jpeg"/>
          <p:cNvPicPr/>
          <p:nvPr/>
        </p:nvPicPr>
        <p:blipFill>
          <a:blip r:embed="rId2">
            <a:extLst/>
          </a:blip>
          <a:stretch>
            <a:fillRect/>
          </a:stretch>
        </p:blipFill>
        <p:spPr>
          <a:xfrm>
            <a:off x="1182527" y="6028720"/>
            <a:ext cx="5086117" cy="3393827"/>
          </a:xfrm>
          <a:prstGeom prst="rect">
            <a:avLst/>
          </a:prstGeom>
          <a:ln w="88900">
            <a:miter lim="400000"/>
          </a:ln>
        </p:spPr>
      </p:pic>
      <p:pic>
        <p:nvPicPr>
          <p:cNvPr id="115" name="947A8BA7-93E4-4892-AC3E-3E6FBC37B159-L0-001.jpeg"/>
          <p:cNvPicPr/>
          <p:nvPr/>
        </p:nvPicPr>
        <p:blipFill>
          <a:blip r:embed="rId3">
            <a:extLst/>
          </a:blip>
          <a:stretch>
            <a:fillRect/>
          </a:stretch>
        </p:blipFill>
        <p:spPr>
          <a:xfrm>
            <a:off x="7295998" y="6028720"/>
            <a:ext cx="4382252" cy="3396247"/>
          </a:xfrm>
          <a:prstGeom prst="rect">
            <a:avLst/>
          </a:prstGeom>
          <a:ln w="889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111"/>
                                        </p:tgtEl>
                                        <p:attrNameLst>
                                          <p:attrName>style.visibility</p:attrName>
                                        </p:attrNameLst>
                                      </p:cBhvr>
                                      <p:to>
                                        <p:strVal val="visible"/>
                                      </p:to>
                                    </p:set>
                                    <p:anim calcmode="lin" valueType="num">
                                      <p:cBhvr>
                                        <p:cTn id="7" dur="1000" fill="hold"/>
                                        <p:tgtEl>
                                          <p:spTgt spid="111"/>
                                        </p:tgtEl>
                                        <p:attrNameLst>
                                          <p:attrName>ppt_x</p:attrName>
                                        </p:attrNameLst>
                                      </p:cBhvr>
                                      <p:tavLst>
                                        <p:tav tm="0">
                                          <p:val>
                                            <p:strVal val="0-#ppt_w/2"/>
                                          </p:val>
                                        </p:tav>
                                        <p:tav tm="100000">
                                          <p:val>
                                            <p:strVal val="#ppt_x"/>
                                          </p:val>
                                        </p:tav>
                                      </p:tavLst>
                                    </p:anim>
                                    <p:anim calcmode="lin" valueType="num">
                                      <p:cBhvr>
                                        <p:cTn id="8" dur="1000" fill="hold"/>
                                        <p:tgtEl>
                                          <p:spTgt spid="1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8" presetID="2" grpId="2" fill="hold">
                                  <p:stCondLst>
                                    <p:cond delay="0"/>
                                  </p:stCondLst>
                                  <p:iterate type="el" backwards="0">
                                    <p:tmAbs val="0"/>
                                  </p:iterate>
                                  <p:childTnLst>
                                    <p:set>
                                      <p:cBhvr>
                                        <p:cTn id="12" fill="hold"/>
                                        <p:tgtEl>
                                          <p:spTgt spid="112"/>
                                        </p:tgtEl>
                                        <p:attrNameLst>
                                          <p:attrName>style.visibility</p:attrName>
                                        </p:attrNameLst>
                                      </p:cBhvr>
                                      <p:to>
                                        <p:strVal val="visible"/>
                                      </p:to>
                                    </p:set>
                                    <p:anim calcmode="lin" valueType="num">
                                      <p:cBhvr>
                                        <p:cTn id="13" dur="1000" fill="hold"/>
                                        <p:tgtEl>
                                          <p:spTgt spid="112"/>
                                        </p:tgtEl>
                                        <p:attrNameLst>
                                          <p:attrName>ppt_x</p:attrName>
                                        </p:attrNameLst>
                                      </p:cBhvr>
                                      <p:tavLst>
                                        <p:tav tm="0">
                                          <p:val>
                                            <p:strVal val="0-#ppt_w/2"/>
                                          </p:val>
                                        </p:tav>
                                        <p:tav tm="100000">
                                          <p:val>
                                            <p:strVal val="#ppt_x"/>
                                          </p:val>
                                        </p:tav>
                                      </p:tavLst>
                                    </p:anim>
                                    <p:anim calcmode="lin" valueType="num">
                                      <p:cBhvr>
                                        <p:cTn id="14" dur="1000" fill="hold"/>
                                        <p:tgtEl>
                                          <p:spTgt spid="1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8" presetID="2" grpId="3" fill="hold">
                                  <p:stCondLst>
                                    <p:cond delay="0"/>
                                  </p:stCondLst>
                                  <p:iterate type="el" backwards="0">
                                    <p:tmAbs val="0"/>
                                  </p:iterate>
                                  <p:childTnLst>
                                    <p:set>
                                      <p:cBhvr>
                                        <p:cTn id="18" fill="hold"/>
                                        <p:tgtEl>
                                          <p:spTgt spid="113"/>
                                        </p:tgtEl>
                                        <p:attrNameLst>
                                          <p:attrName>style.visibility</p:attrName>
                                        </p:attrNameLst>
                                      </p:cBhvr>
                                      <p:to>
                                        <p:strVal val="visible"/>
                                      </p:to>
                                    </p:set>
                                    <p:anim calcmode="lin" valueType="num">
                                      <p:cBhvr>
                                        <p:cTn id="19" dur="1000" fill="hold"/>
                                        <p:tgtEl>
                                          <p:spTgt spid="113"/>
                                        </p:tgtEl>
                                        <p:attrNameLst>
                                          <p:attrName>ppt_x</p:attrName>
                                        </p:attrNameLst>
                                      </p:cBhvr>
                                      <p:tavLst>
                                        <p:tav tm="0">
                                          <p:val>
                                            <p:strVal val="0-#ppt_w/2"/>
                                          </p:val>
                                        </p:tav>
                                        <p:tav tm="100000">
                                          <p:val>
                                            <p:strVal val="#ppt_x"/>
                                          </p:val>
                                        </p:tav>
                                      </p:tavLst>
                                    </p:anim>
                                    <p:anim calcmode="lin" valueType="num">
                                      <p:cBhvr>
                                        <p:cTn id="20" dur="1000" fill="hold"/>
                                        <p:tgtEl>
                                          <p:spTgt spid="1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2" grpId="2"/>
      <p:bldP build="whole" bldLvl="1" animBg="1" rev="0" advAuto="0" spid="111" grpId="1"/>
      <p:bldP build="whole" bldLvl="1" animBg="1" rev="0" advAuto="0" spid="113" grpId="3"/>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 name="Shape 117"/>
          <p:cNvSpPr/>
          <p:nvPr/>
        </p:nvSpPr>
        <p:spPr>
          <a:xfrm>
            <a:off x="427635" y="1178956"/>
            <a:ext cx="12149529" cy="6553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76250" indent="-476250" algn="l">
              <a:buSzPct val="100000"/>
              <a:buChar char="-"/>
              <a:defRPr sz="3000"/>
            </a:lvl1pPr>
          </a:lstStyle>
          <a:p>
            <a:pPr lvl="0">
              <a:defRPr sz="1800">
                <a:solidFill>
                  <a:srgbClr val="000000"/>
                </a:solidFill>
              </a:defRPr>
            </a:pPr>
            <a:r>
              <a:rPr sz="3000">
                <a:solidFill>
                  <a:srgbClr val="FFFFFF"/>
                </a:solidFill>
              </a:rPr>
              <a:t>was painted on tiles,</a:t>
            </a:r>
          </a:p>
        </p:txBody>
      </p:sp>
      <p:sp>
        <p:nvSpPr>
          <p:cNvPr id="118" name="Shape 118"/>
          <p:cNvSpPr/>
          <p:nvPr/>
        </p:nvSpPr>
        <p:spPr>
          <a:xfrm>
            <a:off x="3722747" y="87607"/>
            <a:ext cx="5559305" cy="9059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u="sng"/>
            </a:lvl1pPr>
          </a:lstStyle>
          <a:p>
            <a:pPr lvl="0">
              <a:defRPr sz="1800" u="none">
                <a:solidFill>
                  <a:srgbClr val="000000"/>
                </a:solidFill>
              </a:defRPr>
            </a:pPr>
            <a:r>
              <a:rPr sz="5000" u="sng">
                <a:solidFill>
                  <a:srgbClr val="FFFFFF"/>
                </a:solidFill>
              </a:rPr>
              <a:t>Calligraphy</a:t>
            </a:r>
          </a:p>
        </p:txBody>
      </p:sp>
      <p:sp>
        <p:nvSpPr>
          <p:cNvPr id="119" name="Shape 119"/>
          <p:cNvSpPr/>
          <p:nvPr/>
        </p:nvSpPr>
        <p:spPr>
          <a:xfrm>
            <a:off x="423829" y="3205879"/>
            <a:ext cx="12157142" cy="6553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76250" indent="-476250" algn="l">
              <a:buSzPct val="100000"/>
              <a:buChar char="-"/>
              <a:defRPr sz="3000"/>
            </a:lvl1pPr>
          </a:lstStyle>
          <a:p>
            <a:pPr lvl="0">
              <a:defRPr sz="1800">
                <a:solidFill>
                  <a:srgbClr val="000000"/>
                </a:solidFill>
              </a:defRPr>
            </a:pPr>
            <a:r>
              <a:rPr sz="3000">
                <a:solidFill>
                  <a:srgbClr val="FFFFFF"/>
                </a:solidFill>
              </a:rPr>
              <a:t>woven into carpets and clothing</a:t>
            </a:r>
          </a:p>
        </p:txBody>
      </p:sp>
      <p:sp>
        <p:nvSpPr>
          <p:cNvPr id="120" name="Shape 120"/>
          <p:cNvSpPr/>
          <p:nvPr/>
        </p:nvSpPr>
        <p:spPr>
          <a:xfrm>
            <a:off x="417086" y="5232802"/>
            <a:ext cx="12170627" cy="6553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76250" indent="-476250" algn="l">
              <a:buSzPct val="100000"/>
              <a:buChar char="-"/>
              <a:defRPr sz="3000"/>
            </a:lvl1pPr>
          </a:lstStyle>
          <a:p>
            <a:pPr lvl="0">
              <a:defRPr sz="1800">
                <a:solidFill>
                  <a:srgbClr val="000000"/>
                </a:solidFill>
              </a:defRPr>
            </a:pPr>
            <a:r>
              <a:rPr sz="3000">
                <a:solidFill>
                  <a:srgbClr val="FFFFFF"/>
                </a:solidFill>
              </a:rPr>
              <a:t>hammered into metal</a:t>
            </a:r>
          </a:p>
        </p:txBody>
      </p:sp>
      <p:sp>
        <p:nvSpPr>
          <p:cNvPr id="121" name="Shape 121"/>
          <p:cNvSpPr/>
          <p:nvPr/>
        </p:nvSpPr>
        <p:spPr>
          <a:xfrm>
            <a:off x="370067" y="7259726"/>
            <a:ext cx="12264665" cy="6553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76250" indent="-476250" algn="l">
              <a:buSzPct val="100000"/>
              <a:buChar char="-"/>
              <a:defRPr sz="3000"/>
            </a:lvl1pPr>
          </a:lstStyle>
          <a:p>
            <a:pPr lvl="0">
              <a:defRPr sz="1800">
                <a:solidFill>
                  <a:srgbClr val="000000"/>
                </a:solidFill>
              </a:defRPr>
            </a:pPr>
            <a:r>
              <a:rPr sz="3000">
                <a:solidFill>
                  <a:srgbClr val="FFFFFF"/>
                </a:solidFill>
              </a:rPr>
              <a:t>and often shaped to look like shapes or images</a:t>
            </a:r>
          </a:p>
        </p:txBody>
      </p:sp>
      <p:pic>
        <p:nvPicPr>
          <p:cNvPr id="122" name="8D97650C-4157-4B55-8536-F601734E4A28-L0-001.jpeg"/>
          <p:cNvPicPr/>
          <p:nvPr/>
        </p:nvPicPr>
        <p:blipFill>
          <a:blip r:embed="rId2">
            <a:extLst/>
          </a:blip>
          <a:stretch>
            <a:fillRect/>
          </a:stretch>
        </p:blipFill>
        <p:spPr>
          <a:xfrm>
            <a:off x="1631950" y="1066800"/>
            <a:ext cx="9740900" cy="7620000"/>
          </a:xfrm>
          <a:prstGeom prst="rect">
            <a:avLst/>
          </a:prstGeom>
          <a:ln w="88900">
            <a:miter lim="400000"/>
          </a:ln>
        </p:spPr>
      </p:pic>
      <p:pic>
        <p:nvPicPr>
          <p:cNvPr id="123" name="DE029F5D-B075-4752-97B3-153BCE4C4474-L0-001.jpeg"/>
          <p:cNvPicPr/>
          <p:nvPr/>
        </p:nvPicPr>
        <p:blipFill>
          <a:blip r:embed="rId3">
            <a:extLst/>
          </a:blip>
          <a:stretch>
            <a:fillRect/>
          </a:stretch>
        </p:blipFill>
        <p:spPr>
          <a:xfrm>
            <a:off x="3079750" y="1308100"/>
            <a:ext cx="6845300" cy="7137400"/>
          </a:xfrm>
          <a:prstGeom prst="rect">
            <a:avLst/>
          </a:prstGeom>
          <a:ln w="88900">
            <a:miter lim="400000"/>
          </a:ln>
        </p:spPr>
      </p:pic>
      <p:pic>
        <p:nvPicPr>
          <p:cNvPr id="124" name="5BD544F7-B724-4AE4-84CC-ED74508803EB-L0-001.jpeg"/>
          <p:cNvPicPr/>
          <p:nvPr/>
        </p:nvPicPr>
        <p:blipFill>
          <a:blip r:embed="rId4">
            <a:extLst/>
          </a:blip>
          <a:stretch>
            <a:fillRect/>
          </a:stretch>
        </p:blipFill>
        <p:spPr>
          <a:xfrm>
            <a:off x="4224824" y="1460436"/>
            <a:ext cx="4555152" cy="6832728"/>
          </a:xfrm>
          <a:prstGeom prst="rect">
            <a:avLst/>
          </a:prstGeom>
          <a:ln w="88900">
            <a:miter lim="400000"/>
          </a:ln>
        </p:spPr>
      </p:pic>
      <p:pic>
        <p:nvPicPr>
          <p:cNvPr id="125" name="DBB53635-6532-4F91-9752-78EC278215D4-L0-001.jpeg"/>
          <p:cNvPicPr/>
          <p:nvPr/>
        </p:nvPicPr>
        <p:blipFill>
          <a:blip r:embed="rId5">
            <a:extLst/>
          </a:blip>
          <a:stretch>
            <a:fillRect/>
          </a:stretch>
        </p:blipFill>
        <p:spPr>
          <a:xfrm>
            <a:off x="3694443" y="358771"/>
            <a:ext cx="5615914" cy="9036057"/>
          </a:xfrm>
          <a:prstGeom prst="rect">
            <a:avLst/>
          </a:prstGeom>
          <a:ln w="889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117"/>
                                        </p:tgtEl>
                                        <p:attrNameLst>
                                          <p:attrName>style.visibility</p:attrName>
                                        </p:attrNameLst>
                                      </p:cBhvr>
                                      <p:to>
                                        <p:strVal val="visible"/>
                                      </p:to>
                                    </p:set>
                                    <p:anim calcmode="lin" valueType="num">
                                      <p:cBhvr>
                                        <p:cTn id="7" dur="1000" fill="hold"/>
                                        <p:tgtEl>
                                          <p:spTgt spid="117"/>
                                        </p:tgtEl>
                                        <p:attrNameLst>
                                          <p:attrName>ppt_x</p:attrName>
                                        </p:attrNameLst>
                                      </p:cBhvr>
                                      <p:tavLst>
                                        <p:tav tm="0">
                                          <p:val>
                                            <p:strVal val="0-#ppt_w/2"/>
                                          </p:val>
                                        </p:tav>
                                        <p:tav tm="100000">
                                          <p:val>
                                            <p:strVal val="#ppt_x"/>
                                          </p:val>
                                        </p:tav>
                                      </p:tavLst>
                                    </p:anim>
                                    <p:anim calcmode="lin" valueType="num">
                                      <p:cBhvr>
                                        <p:cTn id="8" dur="100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1" presetID="2" grpId="2" fill="hold">
                                  <p:stCondLst>
                                    <p:cond delay="0"/>
                                  </p:stCondLst>
                                  <p:iterate type="el" backwards="0">
                                    <p:tmAbs val="0"/>
                                  </p:iterate>
                                  <p:childTnLst>
                                    <p:set>
                                      <p:cBhvr>
                                        <p:cTn id="12" fill="hold"/>
                                        <p:tgtEl>
                                          <p:spTgt spid="122"/>
                                        </p:tgtEl>
                                        <p:attrNameLst>
                                          <p:attrName>style.visibility</p:attrName>
                                        </p:attrNameLst>
                                      </p:cBhvr>
                                      <p:to>
                                        <p:strVal val="visible"/>
                                      </p:to>
                                    </p:set>
                                    <p:anim calcmode="lin" valueType="num">
                                      <p:cBhvr>
                                        <p:cTn id="13" dur="80" fill="hold"/>
                                        <p:tgtEl>
                                          <p:spTgt spid="122"/>
                                        </p:tgtEl>
                                        <p:attrNameLst>
                                          <p:attrName>ppt_x</p:attrName>
                                        </p:attrNameLst>
                                      </p:cBhvr>
                                      <p:tavLst>
                                        <p:tav tm="0">
                                          <p:val>
                                            <p:strVal val="#ppt_x"/>
                                          </p:val>
                                        </p:tav>
                                        <p:tav tm="100000">
                                          <p:val>
                                            <p:strVal val="#ppt_x"/>
                                          </p:val>
                                        </p:tav>
                                      </p:tavLst>
                                    </p:anim>
                                    <p:anim calcmode="lin" valueType="num">
                                      <p:cBhvr>
                                        <p:cTn id="14" dur="80" fill="hold"/>
                                        <p:tgtEl>
                                          <p:spTgt spid="1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xit" presetSubtype="8" presetID="22" grpId="3" fill="hold">
                                  <p:stCondLst>
                                    <p:cond delay="0"/>
                                  </p:stCondLst>
                                  <p:iterate type="el" backwards="0">
                                    <p:tmAbs val="0"/>
                                  </p:iterate>
                                  <p:childTnLst>
                                    <p:animEffect filter="wipe(left)" transition="out">
                                      <p:cBhvr>
                                        <p:cTn id="18" dur="2000" fill="hold"/>
                                        <p:tgtEl>
                                          <p:spTgt spid="122"/>
                                        </p:tgtEl>
                                      </p:cBhvr>
                                    </p:animEffect>
                                    <p:set>
                                      <p:cBhvr>
                                        <p:cTn id="19" fill="hold">
                                          <p:stCondLst>
                                            <p:cond delay="1999"/>
                                          </p:stCondLst>
                                        </p:cTn>
                                        <p:tgtEl>
                                          <p:spTgt spid="1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nodeType="clickEffect" presetClass="entr" presetSubtype="8" presetID="2" grpId="4" fill="hold">
                                  <p:stCondLst>
                                    <p:cond delay="0"/>
                                  </p:stCondLst>
                                  <p:iterate type="el" backwards="0">
                                    <p:tmAbs val="0"/>
                                  </p:iterate>
                                  <p:childTnLst>
                                    <p:set>
                                      <p:cBhvr>
                                        <p:cTn id="23" fill="hold"/>
                                        <p:tgtEl>
                                          <p:spTgt spid="119"/>
                                        </p:tgtEl>
                                        <p:attrNameLst>
                                          <p:attrName>style.visibility</p:attrName>
                                        </p:attrNameLst>
                                      </p:cBhvr>
                                      <p:to>
                                        <p:strVal val="visible"/>
                                      </p:to>
                                    </p:set>
                                    <p:anim calcmode="lin" valueType="num">
                                      <p:cBhvr>
                                        <p:cTn id="24" dur="1000" fill="hold"/>
                                        <p:tgtEl>
                                          <p:spTgt spid="119"/>
                                        </p:tgtEl>
                                        <p:attrNameLst>
                                          <p:attrName>ppt_x</p:attrName>
                                        </p:attrNameLst>
                                      </p:cBhvr>
                                      <p:tavLst>
                                        <p:tav tm="0">
                                          <p:val>
                                            <p:strVal val="0-#ppt_w/2"/>
                                          </p:val>
                                        </p:tav>
                                        <p:tav tm="100000">
                                          <p:val>
                                            <p:strVal val="#ppt_x"/>
                                          </p:val>
                                        </p:tav>
                                      </p:tavLst>
                                    </p:anim>
                                    <p:anim calcmode="lin" valueType="num">
                                      <p:cBhvr>
                                        <p:cTn id="25" dur="1000" fill="hold"/>
                                        <p:tgtEl>
                                          <p:spTgt spid="11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1" presetID="2" grpId="5" fill="hold">
                                  <p:stCondLst>
                                    <p:cond delay="0"/>
                                  </p:stCondLst>
                                  <p:iterate type="el" backwards="0">
                                    <p:tmAbs val="0"/>
                                  </p:iterate>
                                  <p:childTnLst>
                                    <p:set>
                                      <p:cBhvr>
                                        <p:cTn id="29" fill="hold"/>
                                        <p:tgtEl>
                                          <p:spTgt spid="123"/>
                                        </p:tgtEl>
                                        <p:attrNameLst>
                                          <p:attrName>style.visibility</p:attrName>
                                        </p:attrNameLst>
                                      </p:cBhvr>
                                      <p:to>
                                        <p:strVal val="visible"/>
                                      </p:to>
                                    </p:set>
                                    <p:anim calcmode="lin" valueType="num">
                                      <p:cBhvr>
                                        <p:cTn id="30" dur="80" fill="hold"/>
                                        <p:tgtEl>
                                          <p:spTgt spid="123"/>
                                        </p:tgtEl>
                                        <p:attrNameLst>
                                          <p:attrName>ppt_x</p:attrName>
                                        </p:attrNameLst>
                                      </p:cBhvr>
                                      <p:tavLst>
                                        <p:tav tm="0">
                                          <p:val>
                                            <p:strVal val="#ppt_x"/>
                                          </p:val>
                                        </p:tav>
                                        <p:tav tm="100000">
                                          <p:val>
                                            <p:strVal val="#ppt_x"/>
                                          </p:val>
                                        </p:tav>
                                      </p:tavLst>
                                    </p:anim>
                                    <p:anim calcmode="lin" valueType="num">
                                      <p:cBhvr>
                                        <p:cTn id="31" dur="80" fill="hold"/>
                                        <p:tgtEl>
                                          <p:spTgt spid="123"/>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nodeType="clickEffect" presetClass="exit" presetSubtype="8" presetID="22" grpId="6" fill="hold">
                                  <p:stCondLst>
                                    <p:cond delay="0"/>
                                  </p:stCondLst>
                                  <p:iterate type="el" backwards="0">
                                    <p:tmAbs val="0"/>
                                  </p:iterate>
                                  <p:childTnLst>
                                    <p:animEffect filter="wipe(left)" transition="out">
                                      <p:cBhvr>
                                        <p:cTn id="35" dur="2000" fill="hold"/>
                                        <p:tgtEl>
                                          <p:spTgt spid="123"/>
                                        </p:tgtEl>
                                      </p:cBhvr>
                                    </p:animEffect>
                                    <p:set>
                                      <p:cBhvr>
                                        <p:cTn id="36" fill="hold">
                                          <p:stCondLst>
                                            <p:cond delay="1999"/>
                                          </p:stCondLst>
                                        </p:cTn>
                                        <p:tgtEl>
                                          <p:spTgt spid="1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nodeType="clickEffect" presetClass="entr" presetSubtype="8" presetID="2" grpId="7" fill="hold">
                                  <p:stCondLst>
                                    <p:cond delay="0"/>
                                  </p:stCondLst>
                                  <p:iterate type="el" backwards="0">
                                    <p:tmAbs val="0"/>
                                  </p:iterate>
                                  <p:childTnLst>
                                    <p:set>
                                      <p:cBhvr>
                                        <p:cTn id="40" fill="hold"/>
                                        <p:tgtEl>
                                          <p:spTgt spid="120"/>
                                        </p:tgtEl>
                                        <p:attrNameLst>
                                          <p:attrName>style.visibility</p:attrName>
                                        </p:attrNameLst>
                                      </p:cBhvr>
                                      <p:to>
                                        <p:strVal val="visible"/>
                                      </p:to>
                                    </p:set>
                                    <p:anim calcmode="lin" valueType="num">
                                      <p:cBhvr>
                                        <p:cTn id="41" dur="1000" fill="hold"/>
                                        <p:tgtEl>
                                          <p:spTgt spid="120"/>
                                        </p:tgtEl>
                                        <p:attrNameLst>
                                          <p:attrName>ppt_x</p:attrName>
                                        </p:attrNameLst>
                                      </p:cBhvr>
                                      <p:tavLst>
                                        <p:tav tm="0">
                                          <p:val>
                                            <p:strVal val="0-#ppt_w/2"/>
                                          </p:val>
                                        </p:tav>
                                        <p:tav tm="100000">
                                          <p:val>
                                            <p:strVal val="#ppt_x"/>
                                          </p:val>
                                        </p:tav>
                                      </p:tavLst>
                                    </p:anim>
                                    <p:anim calcmode="lin" valueType="num">
                                      <p:cBhvr>
                                        <p:cTn id="42" dur="1000" fill="hold"/>
                                        <p:tgtEl>
                                          <p:spTgt spid="12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nodeType="clickEffect" presetClass="entr" presetSubtype="1" presetID="2" grpId="8" fill="hold">
                                  <p:stCondLst>
                                    <p:cond delay="0"/>
                                  </p:stCondLst>
                                  <p:iterate type="el" backwards="0">
                                    <p:tmAbs val="0"/>
                                  </p:iterate>
                                  <p:childTnLst>
                                    <p:set>
                                      <p:cBhvr>
                                        <p:cTn id="46" fill="hold"/>
                                        <p:tgtEl>
                                          <p:spTgt spid="124"/>
                                        </p:tgtEl>
                                        <p:attrNameLst>
                                          <p:attrName>style.visibility</p:attrName>
                                        </p:attrNameLst>
                                      </p:cBhvr>
                                      <p:to>
                                        <p:strVal val="visible"/>
                                      </p:to>
                                    </p:set>
                                    <p:anim calcmode="lin" valueType="num">
                                      <p:cBhvr>
                                        <p:cTn id="47" dur="80" fill="hold"/>
                                        <p:tgtEl>
                                          <p:spTgt spid="124"/>
                                        </p:tgtEl>
                                        <p:attrNameLst>
                                          <p:attrName>ppt_x</p:attrName>
                                        </p:attrNameLst>
                                      </p:cBhvr>
                                      <p:tavLst>
                                        <p:tav tm="0">
                                          <p:val>
                                            <p:strVal val="#ppt_x"/>
                                          </p:val>
                                        </p:tav>
                                        <p:tav tm="100000">
                                          <p:val>
                                            <p:strVal val="#ppt_x"/>
                                          </p:val>
                                        </p:tav>
                                      </p:tavLst>
                                    </p:anim>
                                    <p:anim calcmode="lin" valueType="num">
                                      <p:cBhvr>
                                        <p:cTn id="48" dur="80" fill="hold"/>
                                        <p:tgtEl>
                                          <p:spTgt spid="124"/>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nodeType="clickEffect" presetClass="exit" presetSubtype="8" presetID="22" grpId="9" fill="hold">
                                  <p:stCondLst>
                                    <p:cond delay="0"/>
                                  </p:stCondLst>
                                  <p:iterate type="el" backwards="0">
                                    <p:tmAbs val="0"/>
                                  </p:iterate>
                                  <p:childTnLst>
                                    <p:animEffect filter="wipe(left)" transition="out">
                                      <p:cBhvr>
                                        <p:cTn id="52" dur="2000" fill="hold"/>
                                        <p:tgtEl>
                                          <p:spTgt spid="124"/>
                                        </p:tgtEl>
                                      </p:cBhvr>
                                    </p:animEffect>
                                    <p:set>
                                      <p:cBhvr>
                                        <p:cTn id="53" fill="hold">
                                          <p:stCondLst>
                                            <p:cond delay="1999"/>
                                          </p:stCondLst>
                                        </p:cTn>
                                        <p:tgtEl>
                                          <p:spTgt spid="12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nodeType="clickEffect" presetClass="entr" presetSubtype="8" presetID="2" grpId="10" fill="hold">
                                  <p:stCondLst>
                                    <p:cond delay="0"/>
                                  </p:stCondLst>
                                  <p:iterate type="el" backwards="0">
                                    <p:tmAbs val="0"/>
                                  </p:iterate>
                                  <p:childTnLst>
                                    <p:set>
                                      <p:cBhvr>
                                        <p:cTn id="57" fill="hold"/>
                                        <p:tgtEl>
                                          <p:spTgt spid="121"/>
                                        </p:tgtEl>
                                        <p:attrNameLst>
                                          <p:attrName>style.visibility</p:attrName>
                                        </p:attrNameLst>
                                      </p:cBhvr>
                                      <p:to>
                                        <p:strVal val="visible"/>
                                      </p:to>
                                    </p:set>
                                    <p:anim calcmode="lin" valueType="num">
                                      <p:cBhvr>
                                        <p:cTn id="58" dur="1000" fill="hold"/>
                                        <p:tgtEl>
                                          <p:spTgt spid="121"/>
                                        </p:tgtEl>
                                        <p:attrNameLst>
                                          <p:attrName>ppt_x</p:attrName>
                                        </p:attrNameLst>
                                      </p:cBhvr>
                                      <p:tavLst>
                                        <p:tav tm="0">
                                          <p:val>
                                            <p:strVal val="0-#ppt_w/2"/>
                                          </p:val>
                                        </p:tav>
                                        <p:tav tm="100000">
                                          <p:val>
                                            <p:strVal val="#ppt_x"/>
                                          </p:val>
                                        </p:tav>
                                      </p:tavLst>
                                    </p:anim>
                                    <p:anim calcmode="lin" valueType="num">
                                      <p:cBhvr>
                                        <p:cTn id="59" dur="10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nodeType="clickEffect" presetClass="entr" presetSubtype="1" presetID="2" grpId="11" fill="hold">
                                  <p:stCondLst>
                                    <p:cond delay="0"/>
                                  </p:stCondLst>
                                  <p:iterate type="el" backwards="0">
                                    <p:tmAbs val="0"/>
                                  </p:iterate>
                                  <p:childTnLst>
                                    <p:set>
                                      <p:cBhvr>
                                        <p:cTn id="63" fill="hold"/>
                                        <p:tgtEl>
                                          <p:spTgt spid="125"/>
                                        </p:tgtEl>
                                        <p:attrNameLst>
                                          <p:attrName>style.visibility</p:attrName>
                                        </p:attrNameLst>
                                      </p:cBhvr>
                                      <p:to>
                                        <p:strVal val="visible"/>
                                      </p:to>
                                    </p:set>
                                    <p:anim calcmode="lin" valueType="num">
                                      <p:cBhvr>
                                        <p:cTn id="64" dur="80" fill="hold"/>
                                        <p:tgtEl>
                                          <p:spTgt spid="125"/>
                                        </p:tgtEl>
                                        <p:attrNameLst>
                                          <p:attrName>ppt_x</p:attrName>
                                        </p:attrNameLst>
                                      </p:cBhvr>
                                      <p:tavLst>
                                        <p:tav tm="0">
                                          <p:val>
                                            <p:strVal val="#ppt_x"/>
                                          </p:val>
                                        </p:tav>
                                        <p:tav tm="100000">
                                          <p:val>
                                            <p:strVal val="#ppt_x"/>
                                          </p:val>
                                        </p:tav>
                                      </p:tavLst>
                                    </p:anim>
                                    <p:anim calcmode="lin" valueType="num">
                                      <p:cBhvr>
                                        <p:cTn id="65" dur="80" fill="hold"/>
                                        <p:tgtEl>
                                          <p:spTgt spid="125"/>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nodeType="clickEffect" presetClass="exit" presetSubtype="8" presetID="22" grpId="12" fill="hold">
                                  <p:stCondLst>
                                    <p:cond delay="0"/>
                                  </p:stCondLst>
                                  <p:iterate type="el" backwards="0">
                                    <p:tmAbs val="0"/>
                                  </p:iterate>
                                  <p:childTnLst>
                                    <p:animEffect filter="wipe(left)" transition="out">
                                      <p:cBhvr>
                                        <p:cTn id="69" dur="2000" fill="hold"/>
                                        <p:tgtEl>
                                          <p:spTgt spid="125"/>
                                        </p:tgtEl>
                                      </p:cBhvr>
                                    </p:animEffect>
                                    <p:set>
                                      <p:cBhvr>
                                        <p:cTn id="70" fill="hold">
                                          <p:stCondLst>
                                            <p:cond delay="1999"/>
                                          </p:stCondLst>
                                        </p:cTn>
                                        <p:tgtEl>
                                          <p:spTgt spid="12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3" grpId="6"/>
      <p:bldP build="whole" bldLvl="1" animBg="1" rev="0" advAuto="0" spid="117" grpId="1"/>
      <p:bldP build="whole" bldLvl="1" animBg="1" rev="0" advAuto="0" spid="125" grpId="11"/>
      <p:bldP build="whole" bldLvl="1" animBg="1" rev="0" advAuto="0" spid="125" grpId="12"/>
      <p:bldP build="whole" bldLvl="1" animBg="1" rev="0" advAuto="0" spid="119" grpId="4"/>
      <p:bldP build="whole" bldLvl="1" animBg="1" rev="0" advAuto="0" spid="124" grpId="8"/>
      <p:bldP build="whole" bldLvl="1" animBg="1" rev="0" advAuto="0" spid="124" grpId="9"/>
      <p:bldP build="whole" bldLvl="1" animBg="1" rev="0" advAuto="0" spid="120" grpId="7"/>
      <p:bldP build="whole" bldLvl="1" animBg="1" rev="0" advAuto="0" spid="121" grpId="10"/>
      <p:bldP build="whole" bldLvl="1" animBg="1" rev="0" advAuto="0" spid="122" grpId="2"/>
      <p:bldP build="whole" bldLvl="1" animBg="1" rev="0" advAuto="0" spid="122" grpId="3"/>
      <p:bldP build="whole" bldLvl="1" animBg="1" rev="0" advAuto="0" spid="123" grpId="5"/>
    </p:bldLst>
  </p:timing>
</p:sld>
</file>

<file path=ppt/theme/_rels/theme1.xml.rels><?xml version="1.0" encoding="UTF-8" standalone="yes"?><Relationships xmlns="http://schemas.openxmlformats.org/package/2006/relationships"><Relationship Id="rId1" Type="http://schemas.openxmlformats.org/officeDocument/2006/relationships/image" Target="../media/image2.jpeg"/></Relationships>

</file>

<file path=ppt/theme/_rels/theme2.xml.rels><?xml version="1.0" encoding="UTF-8" standalone="yes"?><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xmlns:r="http://schemas.openxmlformats.org/officeDocument/2006/relationships" name="Chalkboard">
  <a:themeElements>
    <a:clrScheme name="Chalkboard">
      <a:dk1>
        <a:srgbClr val="BC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63500" dist="0" dir="162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63500" dist="25400" dir="270000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1"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63500" dist="0" dir="162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63500" dist="25400" dir="270000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1"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