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.(null)" ContentType="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4" y="8193634"/>
            <a:ext cx="3457770" cy="71842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3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1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1.(null)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98143" y="1378767"/>
            <a:ext cx="3808513" cy="3176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4598887" y="4556712"/>
            <a:ext cx="3807026" cy="3129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4676842" y="2405415"/>
            <a:ext cx="3651116" cy="3651117"/>
          </a:xfrm>
          <a:prstGeom prst="rect">
            <a:avLst/>
          </a:prstGeom>
        </p:spPr>
        <p:txBody>
          <a:bodyPr/>
          <a:lstStyle>
            <a:lvl1pPr>
              <a:defRPr b="0" spc="0" sz="20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</a:t>
            </a:r>
          </a:p>
        </p:txBody>
      </p:sp>
      <p:pic>
        <p:nvPicPr>
          <p:cNvPr id="43" name="IMG_02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501" y="6288231"/>
            <a:ext cx="4297790" cy="268611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305962" y="1563987"/>
            <a:ext cx="5204868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EEEEEE"/>
                </a:solidFill>
              </a:rPr>
              <a:t>ECONOMICS</a:t>
            </a:r>
          </a:p>
        </p:txBody>
      </p:sp>
      <p:sp>
        <p:nvSpPr>
          <p:cNvPr id="45" name="Shape 45"/>
          <p:cNvSpPr/>
          <p:nvPr/>
        </p:nvSpPr>
        <p:spPr>
          <a:xfrm>
            <a:off x="9131258" y="2434330"/>
            <a:ext cx="2927390" cy="359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 A study of mankind in the ordinary business of life - Alfred Marshall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598887" y="4556712"/>
            <a:ext cx="3807026" cy="3129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4598143" y="1378767"/>
            <a:ext cx="3808513" cy="3176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4676842" y="2405415"/>
            <a:ext cx="3651116" cy="3651117"/>
          </a:xfrm>
          <a:prstGeom prst="rect">
            <a:avLst/>
          </a:prstGeom>
        </p:spPr>
        <p:txBody>
          <a:bodyPr anchor="b"/>
          <a:lstStyle>
            <a:lvl1pPr>
              <a:defRPr b="0" spc="0" sz="20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Bodoni SvtyTwo OS ITC TT-Bold"/>
                <a:ea typeface="Bodoni SvtyTwo OS ITC TT-Bold"/>
                <a:cs typeface="Bodoni SvtyTwo OS ITC TT-Bold"/>
                <a:sym typeface="Bodoni SvtyTwo OS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E</a:t>
            </a:r>
          </a:p>
        </p:txBody>
      </p:sp>
      <p:sp>
        <p:nvSpPr>
          <p:cNvPr id="100" name="Shape 100"/>
          <p:cNvSpPr/>
          <p:nvPr/>
        </p:nvSpPr>
        <p:spPr>
          <a:xfrm>
            <a:off x="6067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Economics </a:t>
            </a:r>
          </a:p>
        </p:txBody>
      </p:sp>
      <p:sp>
        <p:nvSpPr>
          <p:cNvPr id="101" name="Shape 101"/>
          <p:cNvSpPr/>
          <p:nvPr/>
        </p:nvSpPr>
        <p:spPr>
          <a:xfrm>
            <a:off x="7833312" y="2178479"/>
            <a:ext cx="4559044" cy="157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420624">
              <a:defRPr sz="1800">
                <a:solidFill>
                  <a:srgbClr val="000000"/>
                </a:solidFill>
              </a:defRPr>
            </a:pPr>
            <a:r>
              <a:rPr b="1" spc="-92" sz="4608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Produced?</a:t>
            </a:r>
            <a:endParaRPr b="1" spc="-92" sz="4608">
              <a:solidFill>
                <a:srgbClr val="EEEEEE"/>
              </a:solidFill>
              <a:latin typeface="+mj-lt"/>
              <a:ea typeface="+mj-ea"/>
              <a:cs typeface="+mj-cs"/>
              <a:sym typeface="Superclarendon Regular"/>
            </a:endParaRPr>
          </a:p>
          <a:p>
            <a:pPr lvl="0" defTabSz="420624">
              <a:defRPr sz="1800">
                <a:solidFill>
                  <a:srgbClr val="000000"/>
                </a:solidFill>
              </a:defRPr>
            </a:pPr>
            <a:r>
              <a:rPr b="1" spc="-92" sz="4608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What? How? </a:t>
            </a:r>
          </a:p>
        </p:txBody>
      </p:sp>
      <p:sp>
        <p:nvSpPr>
          <p:cNvPr id="102" name="Shape 102"/>
          <p:cNvSpPr/>
          <p:nvPr/>
        </p:nvSpPr>
        <p:spPr>
          <a:xfrm>
            <a:off x="797928" y="6356870"/>
            <a:ext cx="4921772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b="1" spc="-84" sz="4224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Consumed?</a:t>
            </a:r>
            <a:endParaRPr b="1" spc="-84" sz="4224">
              <a:solidFill>
                <a:srgbClr val="EEEEEE"/>
              </a:solidFill>
              <a:latin typeface="+mj-lt"/>
              <a:ea typeface="+mj-ea"/>
              <a:cs typeface="+mj-cs"/>
              <a:sym typeface="Superclarendon Regular"/>
            </a:endParaRPr>
          </a:p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b="1" spc="-84" sz="4224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Who? On what? </a:t>
            </a:r>
          </a:p>
        </p:txBody>
      </p:sp>
      <p:sp>
        <p:nvSpPr>
          <p:cNvPr id="103" name="Shape 103"/>
          <p:cNvSpPr/>
          <p:nvPr/>
        </p:nvSpPr>
        <p:spPr>
          <a:xfrm>
            <a:off x="7865089" y="6356870"/>
            <a:ext cx="4495489" cy="155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420624">
              <a:defRPr sz="1800">
                <a:solidFill>
                  <a:srgbClr val="000000"/>
                </a:solidFill>
              </a:defRPr>
            </a:pPr>
            <a:r>
              <a:rPr b="1" spc="-92" sz="4608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Transfered?</a:t>
            </a:r>
            <a:endParaRPr b="1" spc="-92" sz="4608">
              <a:solidFill>
                <a:srgbClr val="EEEEEE"/>
              </a:solidFill>
              <a:latin typeface="+mj-lt"/>
              <a:ea typeface="+mj-ea"/>
              <a:cs typeface="+mj-cs"/>
              <a:sym typeface="Superclarendon Regular"/>
            </a:endParaRPr>
          </a:p>
          <a:p>
            <a:pPr lvl="0" defTabSz="420624">
              <a:defRPr sz="1800">
                <a:solidFill>
                  <a:srgbClr val="000000"/>
                </a:solidFill>
              </a:defRPr>
            </a:pPr>
            <a:r>
              <a:rPr b="1" spc="-92" sz="4608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rPr>
              <a:t>How? Taxes?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8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8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  <p:bldP build="whole" bldLvl="1" animBg="1" rev="0" advAuto="0" spid="102" grpId="2"/>
      <p:bldP build="whole" bldLvl="1" animBg="1" rev="0" advAuto="0" spid="10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686975" y="675891"/>
            <a:ext cx="3504148" cy="1183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EEEEE"/>
                </a:solidFill>
              </a:rPr>
              <a:t>Definition</a:t>
            </a:r>
          </a:p>
        </p:txBody>
      </p:sp>
      <p:sp>
        <p:nvSpPr>
          <p:cNvPr id="48" name="Shape 48"/>
          <p:cNvSpPr/>
          <p:nvPr/>
        </p:nvSpPr>
        <p:spPr>
          <a:xfrm>
            <a:off x="557818" y="3458609"/>
            <a:ext cx="11889163" cy="283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EEEEEE"/>
                </a:solidFill>
              </a:rPr>
              <a:t>Economics: the study of the production, consumption, and transfer of wealth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571735" y="613036"/>
            <a:ext cx="7861330" cy="100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EEEEEE"/>
                </a:solidFill>
              </a:rPr>
              <a:t>How do we get wealthy?</a:t>
            </a:r>
          </a:p>
        </p:txBody>
      </p:sp>
      <p:sp>
        <p:nvSpPr>
          <p:cNvPr id="51" name="Shape 51"/>
          <p:cNvSpPr/>
          <p:nvPr/>
        </p:nvSpPr>
        <p:spPr>
          <a:xfrm>
            <a:off x="717713" y="3458609"/>
            <a:ext cx="11569374" cy="283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u="sng">
                <a:solidFill>
                  <a:srgbClr val="EEEEEE"/>
                </a:solidFill>
                <a:latin typeface="Chalkboard SE Bold"/>
                <a:ea typeface="Chalkboard SE Bold"/>
                <a:cs typeface="Chalkboard SE Bold"/>
                <a:sym typeface="Chalkboard SE Bold"/>
              </a:rPr>
              <a:t>Trade</a:t>
            </a:r>
            <a:endParaRPr sz="5000" u="sng">
              <a:solidFill>
                <a:srgbClr val="EEEEEE"/>
              </a:solidFill>
              <a:latin typeface="Chalkboard SE Bold"/>
              <a:ea typeface="Chalkboard SE Bold"/>
              <a:cs typeface="Chalkboard SE Bold"/>
              <a:sym typeface="Chalkboard SE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EEEEEE"/>
                </a:solidFill>
                <a:latin typeface="Chalkboard SE Bold"/>
                <a:ea typeface="Chalkboard SE Bold"/>
                <a:cs typeface="Chalkboard SE Bold"/>
                <a:sym typeface="Chalkboard SE Bold"/>
              </a:rPr>
              <a:t>the buying and selling of goods and services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4563077" y="581404"/>
            <a:ext cx="3878646" cy="1344743"/>
          </a:xfrm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Goods</a:t>
            </a:r>
          </a:p>
        </p:txBody>
      </p:sp>
      <p:sp>
        <p:nvSpPr>
          <p:cNvPr id="54" name="Shape 54"/>
          <p:cNvSpPr/>
          <p:nvPr/>
        </p:nvSpPr>
        <p:spPr>
          <a:xfrm>
            <a:off x="3112600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Commodities</a:t>
            </a:r>
          </a:p>
        </p:txBody>
      </p:sp>
      <p:pic>
        <p:nvPicPr>
          <p:cNvPr id="55" name="IMG_032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2031" y="2222363"/>
            <a:ext cx="3032388" cy="2365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032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1833" y="5071029"/>
            <a:ext cx="3560218" cy="2541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033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1888" y="6817038"/>
            <a:ext cx="3789620" cy="2364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0329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70890" y="5164935"/>
            <a:ext cx="4697128" cy="281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G_032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1894" y="7902523"/>
            <a:ext cx="3401648" cy="136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G_0324.BMP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0134" y="5164935"/>
            <a:ext cx="3036942" cy="227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G_0323.jpeg"/>
          <p:cNvPicPr/>
          <p:nvPr/>
        </p:nvPicPr>
        <p:blipFill>
          <a:blip r:embed="rId8">
            <a:extLst/>
          </a:blip>
          <a:srcRect l="0" t="6413" r="4051" b="0"/>
          <a:stretch>
            <a:fillRect/>
          </a:stretch>
        </p:blipFill>
        <p:spPr>
          <a:xfrm>
            <a:off x="4868531" y="2175396"/>
            <a:ext cx="2993751" cy="2459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0322.jpe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06773" y="2104777"/>
            <a:ext cx="2451891" cy="260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G_0327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45421" y="1916138"/>
            <a:ext cx="9148066" cy="7315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1"/>
      <p:bldP build="whole" bldLvl="1" animBg="1" rev="0" advAuto="0" spid="58" grpId="10"/>
      <p:bldP build="whole" bldLvl="1" animBg="1" rev="0" advAuto="0" spid="61" grpId="4"/>
      <p:bldP build="whole" bldLvl="1" animBg="1" rev="0" advAuto="0" spid="55" grpId="5"/>
      <p:bldP build="whole" bldLvl="1" animBg="1" rev="0" advAuto="0" spid="57" grpId="9"/>
      <p:bldP build="whole" bldLvl="1" animBg="1" rev="0" advAuto="0" spid="60" grpId="6"/>
      <p:bldP build="whole" bldLvl="1" animBg="1" rev="0" advAuto="0" spid="56" grpId="8"/>
      <p:bldP build="whole" bldLvl="1" animBg="1" rev="0" advAuto="0" spid="54" grpId="2"/>
      <p:bldP build="whole" bldLvl="1" animBg="1" rev="0" advAuto="0" spid="62" grpId="3"/>
      <p:bldP build="whole" bldLvl="1" animBg="1" rev="0" advAuto="0" spid="59" grpId="7"/>
      <p:bldP build="whole" bldLvl="1" animBg="1" rev="0" advAuto="0" spid="63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3112600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Services</a:t>
            </a:r>
          </a:p>
        </p:txBody>
      </p:sp>
      <p:pic>
        <p:nvPicPr>
          <p:cNvPr id="66" name="IMG_033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821" y="1694771"/>
            <a:ext cx="9424733" cy="5301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033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017" y="2549284"/>
            <a:ext cx="6903030" cy="6555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G_033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7237" y="3550656"/>
            <a:ext cx="5186473" cy="5731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G_0333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5731" y="1926997"/>
            <a:ext cx="7664197" cy="4836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5"/>
      <p:bldP build="whole" bldLvl="1" animBg="1" rev="0" advAuto="0" spid="65" grpId="1"/>
      <p:bldP build="whole" bldLvl="1" animBg="1" rev="0" advAuto="0" spid="68" grpId="4"/>
      <p:bldP build="whole" bldLvl="1" animBg="1" rev="0" advAuto="0" spid="66" grpId="2"/>
      <p:bldP build="whole" bldLvl="1" animBg="1" rev="0" advAuto="0" spid="6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898159" y="311105"/>
            <a:ext cx="9208482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Manipulate Wealth</a:t>
            </a:r>
          </a:p>
        </p:txBody>
      </p:sp>
      <p:pic>
        <p:nvPicPr>
          <p:cNvPr id="72" name="IMG_0335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308" y="2102453"/>
            <a:ext cx="10462183" cy="5548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112600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Consumption </a:t>
            </a:r>
          </a:p>
        </p:txBody>
      </p:sp>
      <p:pic>
        <p:nvPicPr>
          <p:cNvPr id="75" name="IMG_033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826" y="2474833"/>
            <a:ext cx="3492501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033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2473" y="2313850"/>
            <a:ext cx="3086611" cy="2646067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5549900" y="2684383"/>
            <a:ext cx="1905000" cy="1905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569507" y="5016408"/>
            <a:ext cx="11865786" cy="170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64" sz="32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64" sz="3200">
                <a:solidFill>
                  <a:srgbClr val="EEEEEE"/>
                </a:solidFill>
              </a:rPr>
              <a:t>How does more wealth affect your spending?</a:t>
            </a:r>
          </a:p>
        </p:txBody>
      </p:sp>
      <p:pic>
        <p:nvPicPr>
          <p:cNvPr id="79" name="IMG_0338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2476" y="6936486"/>
            <a:ext cx="1727201" cy="172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0340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4408" y="6775503"/>
            <a:ext cx="3382740" cy="200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G_034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74248" y="6297825"/>
            <a:ext cx="3703060" cy="296244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917313" y="6531147"/>
            <a:ext cx="1530657" cy="2495804"/>
          </a:xfrm>
          <a:prstGeom prst="rect">
            <a:avLst/>
          </a:prstGeom>
          <a:solidFill>
            <a:srgbClr val="82B21C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0">
                <a:solidFill>
                  <a:srgbClr val="000000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nodeType="after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7"/>
      <p:bldP build="whole" bldLvl="1" animBg="1" rev="0" advAuto="0" spid="80" grpId="6"/>
      <p:bldP build="whole" bldLvl="1" animBg="1" rev="0" advAuto="0" spid="82" grpId="5"/>
      <p:bldP build="whole" bldLvl="1" animBg="1" rev="0" advAuto="0" spid="77" grpId="1"/>
      <p:bldP build="whole" bldLvl="1" animBg="1" rev="0" advAuto="0" spid="79" grpId="4"/>
      <p:bldP build="whole" bldLvl="1" animBg="1" rev="0" advAuto="0" spid="78" grpId="3"/>
      <p:bldP build="whole" bldLvl="1" animBg="1" rev="0" advAuto="0" spid="7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112600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Transfer</a:t>
            </a:r>
          </a:p>
        </p:txBody>
      </p:sp>
      <p:sp>
        <p:nvSpPr>
          <p:cNvPr id="85" name="Shape 85"/>
          <p:cNvSpPr/>
          <p:nvPr/>
        </p:nvSpPr>
        <p:spPr>
          <a:xfrm>
            <a:off x="1214262" y="2554811"/>
            <a:ext cx="4145138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Barter</a:t>
            </a:r>
          </a:p>
        </p:txBody>
      </p:sp>
      <p:pic>
        <p:nvPicPr>
          <p:cNvPr id="86" name="IMG_034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725" y="4449656"/>
            <a:ext cx="5006212" cy="3772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G_034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7792" y="2196166"/>
            <a:ext cx="5193728" cy="536126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5951909" y="7420101"/>
            <a:ext cx="6505494" cy="170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Currency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nodeType="afterEffect" presetClass="entr" presetSubtype="8" presetID="17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  <p:bldP build="whole" bldLvl="1" animBg="1" rev="0" advAuto="0" spid="86" grpId="2"/>
      <p:bldP build="whole" bldLvl="1" animBg="1" rev="0" advAuto="0" spid="88" grpId="3"/>
      <p:bldP build="whole" bldLvl="1" animBg="1" rev="0" advAuto="0" spid="8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G_0344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177" y="2050809"/>
            <a:ext cx="4465066" cy="565198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3112600" y="402473"/>
            <a:ext cx="6505494" cy="170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Taxes</a:t>
            </a:r>
          </a:p>
        </p:txBody>
      </p:sp>
      <p:sp>
        <p:nvSpPr>
          <p:cNvPr id="92" name="Shape 92"/>
          <p:cNvSpPr/>
          <p:nvPr/>
        </p:nvSpPr>
        <p:spPr>
          <a:xfrm>
            <a:off x="5895691" y="2294936"/>
            <a:ext cx="4670198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72029" indent="-1072029" algn="l">
              <a:buSzPct val="125000"/>
              <a:buChar char="•"/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EEEEEE"/>
                </a:solidFill>
              </a:rPr>
              <a:t>Goods</a:t>
            </a:r>
          </a:p>
        </p:txBody>
      </p:sp>
      <p:sp>
        <p:nvSpPr>
          <p:cNvPr id="93" name="Shape 93"/>
          <p:cNvSpPr/>
          <p:nvPr/>
        </p:nvSpPr>
        <p:spPr>
          <a:xfrm>
            <a:off x="5895691" y="3628303"/>
            <a:ext cx="4670198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72029" indent="-1072029" algn="l">
              <a:buSzPct val="125000"/>
              <a:buChar char="•"/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EEEEEE"/>
                </a:solidFill>
              </a:rPr>
              <a:t>Services</a:t>
            </a:r>
          </a:p>
        </p:txBody>
      </p:sp>
      <p:sp>
        <p:nvSpPr>
          <p:cNvPr id="94" name="Shape 94"/>
          <p:cNvSpPr/>
          <p:nvPr/>
        </p:nvSpPr>
        <p:spPr>
          <a:xfrm>
            <a:off x="5895691" y="4961671"/>
            <a:ext cx="4670198" cy="114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72029" indent="-1072029" algn="l">
              <a:buSzPct val="125000"/>
              <a:buChar char="•"/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EEEEEE"/>
                </a:solidFill>
              </a:rPr>
              <a:t>Currency</a:t>
            </a:r>
          </a:p>
        </p:txBody>
      </p:sp>
      <p:pic>
        <p:nvPicPr>
          <p:cNvPr id="95" name="IMG_03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9831" y="6157985"/>
            <a:ext cx="2929421" cy="3380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2"/>
      <p:bldP build="whole" bldLvl="1" animBg="1" rev="0" advAuto="0" spid="94" grpId="3"/>
      <p:bldP build="whole" bldLvl="1" animBg="1" rev="0" advAuto="0" spid="95" grpId="4"/>
      <p:bldP build="whole" bldLvl="1" animBg="1" rev="0" advAuto="0" spid="9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